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8" r:id="rId2"/>
    <p:sldId id="259" r:id="rId3"/>
    <p:sldId id="260" r:id="rId4"/>
    <p:sldId id="261" r:id="rId5"/>
    <p:sldId id="262" r:id="rId6"/>
    <p:sldId id="263" r:id="rId7"/>
    <p:sldId id="264" r:id="rId8"/>
    <p:sldId id="328" r:id="rId9"/>
    <p:sldId id="326" r:id="rId10"/>
    <p:sldId id="327" r:id="rId11"/>
    <p:sldId id="266" r:id="rId12"/>
    <p:sldId id="267" r:id="rId13"/>
    <p:sldId id="268" r:id="rId14"/>
    <p:sldId id="330" r:id="rId15"/>
    <p:sldId id="332" r:id="rId16"/>
  </p:sldIdLst>
  <p:sldSz cx="12192000" cy="6858000"/>
  <p:notesSz cx="9926638" cy="6797675"/>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1F39"/>
    <a:srgbClr val="80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436"/>
    <p:restoredTop sz="94648"/>
  </p:normalViewPr>
  <p:slideViewPr>
    <p:cSldViewPr>
      <p:cViewPr varScale="1">
        <p:scale>
          <a:sx n="82" d="100"/>
          <a:sy n="82" d="100"/>
        </p:scale>
        <p:origin x="230" y="72"/>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78739" y="78105"/>
            <a:ext cx="12034520" cy="330834"/>
          </a:xfrm>
          <a:prstGeom prst="rect">
            <a:avLst/>
          </a:prstGeom>
        </p:spPr>
        <p:txBody>
          <a:bodyPr wrap="square" lIns="0" tIns="0" rIns="0" bIns="0">
            <a:spAutoFit/>
          </a:bodyPr>
          <a:lstStyle>
            <a:lvl1pPr>
              <a:defRPr b="0" i="0">
                <a:solidFill>
                  <a:schemeClr val="tx1"/>
                </a:solidFill>
              </a:defRPr>
            </a:lvl1pPr>
          </a:lstStyle>
          <a:p>
            <a:endParaRPr/>
          </a:p>
        </p:txBody>
      </p:sp>
      <p:sp>
        <p:nvSpPr>
          <p:cNvPr id="3" name="Holder 3"/>
          <p:cNvSpPr>
            <a:spLocks noGrp="1"/>
          </p:cNvSpPr>
          <p:nvPr>
            <p:ph type="subTitle" idx="4"/>
          </p:nvPr>
        </p:nvSpPr>
        <p:spPr>
          <a:xfrm>
            <a:off x="1828800" y="3840480"/>
            <a:ext cx="85344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8/3/2024</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6600" b="1" i="0">
                <a:solidFill>
                  <a:schemeClr val="bg1"/>
                </a:solidFill>
                <a:latin typeface="Calibri"/>
                <a:cs typeface="Calibri"/>
              </a:defRPr>
            </a:lvl1pPr>
          </a:lstStyle>
          <a:p>
            <a:endParaRPr/>
          </a:p>
        </p:txBody>
      </p:sp>
      <p:sp>
        <p:nvSpPr>
          <p:cNvPr id="3" name="Holder 3"/>
          <p:cNvSpPr>
            <a:spLocks noGrp="1"/>
          </p:cNvSpPr>
          <p:nvPr>
            <p:ph type="body" idx="1"/>
          </p:nvPr>
        </p:nvSpPr>
        <p:spPr/>
        <p:txBody>
          <a:bodyPr lIns="0" tIns="0" rIns="0" bIns="0"/>
          <a:lstStyle>
            <a:lvl1pPr>
              <a:defRPr sz="6600" b="1" i="0">
                <a:solidFill>
                  <a:schemeClr val="bg1"/>
                </a:solidFill>
                <a:latin typeface="Calibri"/>
                <a:cs typeface="Calibri"/>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8/3/2024</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6600" b="1" i="0">
                <a:solidFill>
                  <a:schemeClr val="bg1"/>
                </a:solidFill>
                <a:latin typeface="Calibri"/>
                <a:cs typeface="Calibri"/>
              </a:defRPr>
            </a:lvl1pPr>
          </a:lstStyle>
          <a:p>
            <a:endParaRPr/>
          </a:p>
        </p:txBody>
      </p:sp>
      <p:sp>
        <p:nvSpPr>
          <p:cNvPr id="3" name="Holder 3"/>
          <p:cNvSpPr>
            <a:spLocks noGrp="1"/>
          </p:cNvSpPr>
          <p:nvPr>
            <p:ph sz="half" idx="2"/>
          </p:nvPr>
        </p:nvSpPr>
        <p:spPr>
          <a:xfrm>
            <a:off x="609600" y="1577340"/>
            <a:ext cx="530352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8/3/2024</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6600" b="1" i="0">
                <a:solidFill>
                  <a:schemeClr val="bg1"/>
                </a:solidFill>
                <a:latin typeface="Calibri"/>
                <a:cs typeface="Calibri"/>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8/3/2024</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8/3/2024</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1373505" y="1773123"/>
            <a:ext cx="9444989" cy="2037714"/>
          </a:xfrm>
          <a:prstGeom prst="rect">
            <a:avLst/>
          </a:prstGeom>
        </p:spPr>
        <p:txBody>
          <a:bodyPr wrap="square" lIns="0" tIns="0" rIns="0" bIns="0">
            <a:spAutoFit/>
          </a:bodyPr>
          <a:lstStyle>
            <a:lvl1pPr>
              <a:defRPr sz="6600" b="1" i="0">
                <a:solidFill>
                  <a:schemeClr val="bg1"/>
                </a:solidFill>
                <a:latin typeface="Calibri"/>
                <a:cs typeface="Calibri"/>
              </a:defRPr>
            </a:lvl1pPr>
          </a:lstStyle>
          <a:p>
            <a:endParaRPr/>
          </a:p>
        </p:txBody>
      </p:sp>
      <p:sp>
        <p:nvSpPr>
          <p:cNvPr id="3" name="Holder 3"/>
          <p:cNvSpPr>
            <a:spLocks noGrp="1"/>
          </p:cNvSpPr>
          <p:nvPr>
            <p:ph type="body" idx="1"/>
          </p:nvPr>
        </p:nvSpPr>
        <p:spPr>
          <a:xfrm>
            <a:off x="359549" y="1056258"/>
            <a:ext cx="10740390" cy="4573905"/>
          </a:xfrm>
          <a:prstGeom prst="rect">
            <a:avLst/>
          </a:prstGeom>
        </p:spPr>
        <p:txBody>
          <a:bodyPr wrap="square" lIns="0" tIns="0" rIns="0" bIns="0">
            <a:spAutoFit/>
          </a:bodyPr>
          <a:lstStyle>
            <a:lvl1pPr>
              <a:defRPr sz="6600" b="1" i="0">
                <a:solidFill>
                  <a:schemeClr val="bg1"/>
                </a:solidFill>
                <a:latin typeface="Calibri"/>
                <a:cs typeface="Calibri"/>
              </a:defRPr>
            </a:lvl1pPr>
          </a:lstStyle>
          <a:p>
            <a:endParaRPr/>
          </a:p>
        </p:txBody>
      </p:sp>
      <p:sp>
        <p:nvSpPr>
          <p:cNvPr id="4" name="Holder 4"/>
          <p:cNvSpPr>
            <a:spLocks noGrp="1"/>
          </p:cNvSpPr>
          <p:nvPr>
            <p:ph type="ftr" sz="quarter" idx="5"/>
          </p:nvPr>
        </p:nvSpPr>
        <p:spPr>
          <a:xfrm>
            <a:off x="4145280" y="6377940"/>
            <a:ext cx="390144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8/3/2024</a:t>
            </a:fld>
            <a:endParaRPr lang="en-US"/>
          </a:p>
        </p:txBody>
      </p:sp>
      <p:sp>
        <p:nvSpPr>
          <p:cNvPr id="6" name="Holder 6"/>
          <p:cNvSpPr>
            <a:spLocks noGrp="1"/>
          </p:cNvSpPr>
          <p:nvPr>
            <p:ph type="sldNum" sz="quarter" idx="7"/>
          </p:nvPr>
        </p:nvSpPr>
        <p:spPr>
          <a:xfrm>
            <a:off x="8778240" y="6377940"/>
            <a:ext cx="280416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g"/><Relationship Id="rId1" Type="http://schemas.openxmlformats.org/officeDocument/2006/relationships/slideLayout" Target="../slideLayouts/slideLayout2.xml"/><Relationship Id="rId5" Type="http://schemas.openxmlformats.org/officeDocument/2006/relationships/hyperlink" Target="http://publication.pravo.gov.ru/document/0001202402050004" TargetMode="Externa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disk.yandex.ru/d/SWCZI_8Nop4zfw"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hyperlink" Target="https://disk.yandex.ru/d/334woap4YfnOhQ" TargetMode="External"/><Relationship Id="rId5" Type="http://schemas.openxmlformats.org/officeDocument/2006/relationships/image" Target="../media/image3.png"/><Relationship Id="rId4" Type="http://schemas.openxmlformats.org/officeDocument/2006/relationships/image" Target="../media/image7.jpg"/></Relationships>
</file>

<file path=ppt/slides/_rels/slide6.xml.rels><?xml version="1.0" encoding="UTF-8" standalone="yes"?>
<Relationships xmlns="http://schemas.openxmlformats.org/package/2006/relationships"><Relationship Id="rId2" Type="http://schemas.openxmlformats.org/officeDocument/2006/relationships/hyperlink" Target="http://publication.pravo.gov.ru/document/0001202402220008"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6095" y="1921764"/>
            <a:ext cx="12204700" cy="2182495"/>
            <a:chOff x="-6095" y="1921764"/>
            <a:chExt cx="12204700" cy="2182495"/>
          </a:xfrm>
        </p:grpSpPr>
        <p:sp>
          <p:nvSpPr>
            <p:cNvPr id="3" name="object 3"/>
            <p:cNvSpPr/>
            <p:nvPr/>
          </p:nvSpPr>
          <p:spPr>
            <a:xfrm>
              <a:off x="0" y="1927860"/>
              <a:ext cx="12192000" cy="2170430"/>
            </a:xfrm>
            <a:custGeom>
              <a:avLst/>
              <a:gdLst/>
              <a:ahLst/>
              <a:cxnLst/>
              <a:rect l="l" t="t" r="r" b="b"/>
              <a:pathLst>
                <a:path w="12192000" h="2170429">
                  <a:moveTo>
                    <a:pt x="12192000" y="0"/>
                  </a:moveTo>
                  <a:lnTo>
                    <a:pt x="0" y="0"/>
                  </a:lnTo>
                  <a:lnTo>
                    <a:pt x="0" y="2170176"/>
                  </a:lnTo>
                  <a:lnTo>
                    <a:pt x="12192000" y="2170176"/>
                  </a:lnTo>
                  <a:lnTo>
                    <a:pt x="12192000" y="0"/>
                  </a:lnTo>
                  <a:close/>
                </a:path>
              </a:pathLst>
            </a:custGeom>
            <a:solidFill>
              <a:srgbClr val="171F39"/>
            </a:solidFill>
          </p:spPr>
          <p:txBody>
            <a:bodyPr wrap="square" lIns="0" tIns="0" rIns="0" bIns="0" rtlCol="0"/>
            <a:lstStyle/>
            <a:p>
              <a:endParaRPr>
                <a:solidFill>
                  <a:srgbClr val="171F39"/>
                </a:solidFill>
              </a:endParaRPr>
            </a:p>
          </p:txBody>
        </p:sp>
        <p:sp>
          <p:nvSpPr>
            <p:cNvPr id="4" name="object 4"/>
            <p:cNvSpPr/>
            <p:nvPr/>
          </p:nvSpPr>
          <p:spPr>
            <a:xfrm>
              <a:off x="0" y="1927860"/>
              <a:ext cx="12192000" cy="2170430"/>
            </a:xfrm>
            <a:custGeom>
              <a:avLst/>
              <a:gdLst/>
              <a:ahLst/>
              <a:cxnLst/>
              <a:rect l="l" t="t" r="r" b="b"/>
              <a:pathLst>
                <a:path w="12192000" h="2170429">
                  <a:moveTo>
                    <a:pt x="0" y="2170176"/>
                  </a:moveTo>
                  <a:lnTo>
                    <a:pt x="12192000" y="2170176"/>
                  </a:lnTo>
                  <a:lnTo>
                    <a:pt x="12192000" y="0"/>
                  </a:lnTo>
                  <a:lnTo>
                    <a:pt x="0" y="0"/>
                  </a:lnTo>
                  <a:lnTo>
                    <a:pt x="0" y="2170176"/>
                  </a:lnTo>
                  <a:close/>
                </a:path>
              </a:pathLst>
            </a:custGeom>
            <a:ln w="12192">
              <a:solidFill>
                <a:srgbClr val="2E528F"/>
              </a:solidFill>
            </a:ln>
          </p:spPr>
          <p:txBody>
            <a:bodyPr wrap="square" lIns="0" tIns="0" rIns="0" bIns="0" rtlCol="0"/>
            <a:lstStyle/>
            <a:p>
              <a:endParaRPr>
                <a:solidFill>
                  <a:srgbClr val="171F39"/>
                </a:solidFill>
              </a:endParaRPr>
            </a:p>
          </p:txBody>
        </p:sp>
      </p:grpSp>
      <p:sp>
        <p:nvSpPr>
          <p:cNvPr id="5" name="object 5"/>
          <p:cNvSpPr txBox="1">
            <a:spLocks noGrp="1"/>
          </p:cNvSpPr>
          <p:nvPr>
            <p:ph type="title"/>
          </p:nvPr>
        </p:nvSpPr>
        <p:spPr>
          <a:xfrm>
            <a:off x="1373505" y="1773123"/>
            <a:ext cx="9444989" cy="2037714"/>
          </a:xfrm>
          <a:prstGeom prst="rect">
            <a:avLst/>
          </a:prstGeom>
        </p:spPr>
        <p:txBody>
          <a:bodyPr vert="horz" wrap="square" lIns="0" tIns="373557" rIns="0" bIns="0" rtlCol="0">
            <a:spAutoFit/>
          </a:bodyPr>
          <a:lstStyle/>
          <a:p>
            <a:pPr marL="1270" algn="ctr">
              <a:lnSpc>
                <a:spcPct val="100000"/>
              </a:lnSpc>
              <a:spcBef>
                <a:spcPts val="100"/>
              </a:spcBef>
            </a:pPr>
            <a:r>
              <a:rPr lang="ru-RU" sz="5400" spc="-20" dirty="0"/>
              <a:t>Что</a:t>
            </a:r>
            <a:r>
              <a:rPr lang="ru-RU" sz="5400" spc="-15" dirty="0"/>
              <a:t> </a:t>
            </a:r>
            <a:r>
              <a:rPr lang="ru-RU" sz="5400" spc="-30" dirty="0"/>
              <a:t>НОВОГО</a:t>
            </a:r>
            <a:r>
              <a:rPr lang="ru-RU" sz="5400" dirty="0"/>
              <a:t> </a:t>
            </a:r>
            <a:r>
              <a:rPr lang="ru-RU" sz="5400" spc="-5" dirty="0"/>
              <a:t>нас</a:t>
            </a:r>
            <a:r>
              <a:rPr lang="ru-RU" sz="5400" dirty="0"/>
              <a:t> </a:t>
            </a:r>
            <a:r>
              <a:rPr lang="ru-RU" sz="5400" spc="-15" dirty="0"/>
              <a:t>ждёт</a:t>
            </a:r>
            <a:endParaRPr lang="ru-RU" sz="5400" dirty="0"/>
          </a:p>
          <a:p>
            <a:pPr marL="635" algn="ctr">
              <a:lnSpc>
                <a:spcPct val="100000"/>
              </a:lnSpc>
            </a:pPr>
            <a:r>
              <a:rPr lang="ru-RU" sz="5400" dirty="0"/>
              <a:t>в</a:t>
            </a:r>
            <a:r>
              <a:rPr lang="ru-RU" sz="5400" spc="-25" dirty="0"/>
              <a:t> </a:t>
            </a:r>
            <a:r>
              <a:rPr lang="ru-RU" sz="5400" dirty="0"/>
              <a:t>2024-2025</a:t>
            </a:r>
            <a:r>
              <a:rPr lang="ru-RU" sz="5400" spc="-20" dirty="0"/>
              <a:t> </a:t>
            </a:r>
            <a:r>
              <a:rPr lang="ru-RU" sz="5400" spc="-5" dirty="0"/>
              <a:t>учебном</a:t>
            </a:r>
            <a:r>
              <a:rPr lang="ru-RU" sz="5400" spc="-25" dirty="0"/>
              <a:t> </a:t>
            </a:r>
            <a:r>
              <a:rPr lang="ru-RU" sz="5400" spc="-55" dirty="0"/>
              <a:t>году?</a:t>
            </a:r>
            <a:endParaRPr lang="ru-RU" sz="5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78663" y="198577"/>
            <a:ext cx="11064240" cy="391795"/>
          </a:xfrm>
          <a:prstGeom prst="rect">
            <a:avLst/>
          </a:prstGeom>
        </p:spPr>
        <p:txBody>
          <a:bodyPr vert="horz" wrap="square" lIns="0" tIns="12700" rIns="0" bIns="0" rtlCol="0">
            <a:spAutoFit/>
          </a:bodyPr>
          <a:lstStyle/>
          <a:p>
            <a:pPr marL="12700">
              <a:lnSpc>
                <a:spcPct val="100000"/>
              </a:lnSpc>
              <a:spcBef>
                <a:spcPts val="100"/>
              </a:spcBef>
            </a:pPr>
            <a:r>
              <a:rPr sz="2400" spc="-5" dirty="0">
                <a:solidFill>
                  <a:srgbClr val="800000"/>
                </a:solidFill>
              </a:rPr>
              <a:t>Дорожная</a:t>
            </a:r>
            <a:r>
              <a:rPr sz="2400" spc="-25" dirty="0">
                <a:solidFill>
                  <a:srgbClr val="800000"/>
                </a:solidFill>
              </a:rPr>
              <a:t> </a:t>
            </a:r>
            <a:r>
              <a:rPr sz="2400" spc="-10" dirty="0">
                <a:solidFill>
                  <a:srgbClr val="800000"/>
                </a:solidFill>
              </a:rPr>
              <a:t>карта</a:t>
            </a:r>
            <a:r>
              <a:rPr sz="2400" spc="10" dirty="0">
                <a:solidFill>
                  <a:srgbClr val="800000"/>
                </a:solidFill>
              </a:rPr>
              <a:t> </a:t>
            </a:r>
            <a:r>
              <a:rPr sz="2400" spc="-5" dirty="0">
                <a:solidFill>
                  <a:srgbClr val="800000"/>
                </a:solidFill>
              </a:rPr>
              <a:t>по </a:t>
            </a:r>
            <a:r>
              <a:rPr sz="2400" spc="-10" dirty="0">
                <a:solidFill>
                  <a:srgbClr val="800000"/>
                </a:solidFill>
              </a:rPr>
              <a:t>введению</a:t>
            </a:r>
            <a:r>
              <a:rPr sz="2400" spc="25" dirty="0">
                <a:solidFill>
                  <a:srgbClr val="800000"/>
                </a:solidFill>
              </a:rPr>
              <a:t> </a:t>
            </a:r>
            <a:r>
              <a:rPr sz="2400" dirty="0">
                <a:solidFill>
                  <a:srgbClr val="800000"/>
                </a:solidFill>
              </a:rPr>
              <a:t>с</a:t>
            </a:r>
            <a:r>
              <a:rPr sz="2400" spc="-10" dirty="0">
                <a:solidFill>
                  <a:srgbClr val="800000"/>
                </a:solidFill>
              </a:rPr>
              <a:t> 01.09.2024</a:t>
            </a:r>
            <a:r>
              <a:rPr sz="2400" spc="5" dirty="0">
                <a:solidFill>
                  <a:srgbClr val="800000"/>
                </a:solidFill>
              </a:rPr>
              <a:t> </a:t>
            </a:r>
            <a:r>
              <a:rPr sz="2400" spc="-5" dirty="0">
                <a:solidFill>
                  <a:srgbClr val="800000"/>
                </a:solidFill>
              </a:rPr>
              <a:t>учебного </a:t>
            </a:r>
            <a:r>
              <a:rPr sz="2400" spc="-10" dirty="0">
                <a:solidFill>
                  <a:srgbClr val="800000"/>
                </a:solidFill>
              </a:rPr>
              <a:t>предмета</a:t>
            </a:r>
            <a:r>
              <a:rPr sz="2400" spc="10" dirty="0">
                <a:solidFill>
                  <a:srgbClr val="800000"/>
                </a:solidFill>
              </a:rPr>
              <a:t> </a:t>
            </a:r>
            <a:r>
              <a:rPr sz="2400" spc="-55" dirty="0">
                <a:solidFill>
                  <a:srgbClr val="800000"/>
                </a:solidFill>
              </a:rPr>
              <a:t>«Труд</a:t>
            </a:r>
            <a:r>
              <a:rPr sz="2400" spc="5" dirty="0">
                <a:solidFill>
                  <a:srgbClr val="800000"/>
                </a:solidFill>
              </a:rPr>
              <a:t> </a:t>
            </a:r>
            <a:r>
              <a:rPr sz="2400" spc="-10" dirty="0">
                <a:solidFill>
                  <a:srgbClr val="800000"/>
                </a:solidFill>
              </a:rPr>
              <a:t>(технология)»</a:t>
            </a:r>
            <a:endParaRPr sz="2400" dirty="0">
              <a:solidFill>
                <a:srgbClr val="800000"/>
              </a:solidFill>
            </a:endParaRPr>
          </a:p>
        </p:txBody>
      </p:sp>
      <p:graphicFrame>
        <p:nvGraphicFramePr>
          <p:cNvPr id="4" name="Таблица 3">
            <a:extLst>
              <a:ext uri="{FF2B5EF4-FFF2-40B4-BE49-F238E27FC236}">
                <a16:creationId xmlns:a16="http://schemas.microsoft.com/office/drawing/2014/main" id="{EA735D26-2087-13D3-D180-509CA06AFBB6}"/>
              </a:ext>
            </a:extLst>
          </p:cNvPr>
          <p:cNvGraphicFramePr>
            <a:graphicFrameLocks noGrp="1"/>
          </p:cNvGraphicFramePr>
          <p:nvPr>
            <p:extLst>
              <p:ext uri="{D42A27DB-BD31-4B8C-83A1-F6EECF244321}">
                <p14:modId xmlns:p14="http://schemas.microsoft.com/office/powerpoint/2010/main" val="1561606135"/>
              </p:ext>
            </p:extLst>
          </p:nvPr>
        </p:nvGraphicFramePr>
        <p:xfrm>
          <a:off x="228599" y="838201"/>
          <a:ext cx="11883237" cy="6085673"/>
        </p:xfrm>
        <a:graphic>
          <a:graphicData uri="http://schemas.openxmlformats.org/drawingml/2006/table">
            <a:tbl>
              <a:tblPr firstRow="1" bandRow="1">
                <a:tableStyleId>{5C22544A-7EE6-4342-B048-85BDC9FD1C3A}</a:tableStyleId>
              </a:tblPr>
              <a:tblGrid>
                <a:gridCol w="573022">
                  <a:extLst>
                    <a:ext uri="{9D8B030D-6E8A-4147-A177-3AD203B41FA5}">
                      <a16:colId xmlns:a16="http://schemas.microsoft.com/office/drawing/2014/main" val="2648640028"/>
                    </a:ext>
                  </a:extLst>
                </a:gridCol>
                <a:gridCol w="7351779">
                  <a:extLst>
                    <a:ext uri="{9D8B030D-6E8A-4147-A177-3AD203B41FA5}">
                      <a16:colId xmlns:a16="http://schemas.microsoft.com/office/drawing/2014/main" val="2589339931"/>
                    </a:ext>
                  </a:extLst>
                </a:gridCol>
                <a:gridCol w="2133600">
                  <a:extLst>
                    <a:ext uri="{9D8B030D-6E8A-4147-A177-3AD203B41FA5}">
                      <a16:colId xmlns:a16="http://schemas.microsoft.com/office/drawing/2014/main" val="2853417576"/>
                    </a:ext>
                  </a:extLst>
                </a:gridCol>
                <a:gridCol w="1824836">
                  <a:extLst>
                    <a:ext uri="{9D8B030D-6E8A-4147-A177-3AD203B41FA5}">
                      <a16:colId xmlns:a16="http://schemas.microsoft.com/office/drawing/2014/main" val="2406708139"/>
                    </a:ext>
                  </a:extLst>
                </a:gridCol>
              </a:tblGrid>
              <a:tr h="439272">
                <a:tc>
                  <a:txBody>
                    <a:bodyPr/>
                    <a:lstStyle/>
                    <a:p>
                      <a:pPr algn="ctr"/>
                      <a:r>
                        <a:rPr lang="ru-RU" sz="1600" dirty="0">
                          <a:solidFill>
                            <a:srgbClr val="171F39"/>
                          </a:solidFill>
                          <a:latin typeface="+mn-lt"/>
                          <a:cs typeface="Times New Roman" panose="02020603050405020304" pitchFamily="18" charset="0"/>
                        </a:rPr>
                        <a:t>№</a:t>
                      </a:r>
                    </a:p>
                  </a:txBody>
                  <a:tcPr marL="134098" marR="134098" marT="67050" marB="67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ru-RU" sz="1600" dirty="0">
                          <a:solidFill>
                            <a:srgbClr val="171F39"/>
                          </a:solidFill>
                          <a:latin typeface="+mn-lt"/>
                          <a:cs typeface="Times New Roman" panose="02020603050405020304" pitchFamily="18" charset="0"/>
                        </a:rPr>
                        <a:t>Наименование мероприятия</a:t>
                      </a:r>
                    </a:p>
                  </a:txBody>
                  <a:tcPr marL="134098" marR="134098" marT="67050" marB="67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ru-RU" sz="1600" dirty="0">
                          <a:solidFill>
                            <a:srgbClr val="171F39"/>
                          </a:solidFill>
                          <a:latin typeface="+mn-lt"/>
                          <a:cs typeface="Times New Roman" panose="02020603050405020304" pitchFamily="18" charset="0"/>
                        </a:rPr>
                        <a:t>Срок исполнения</a:t>
                      </a:r>
                    </a:p>
                  </a:txBody>
                  <a:tcPr marL="134098" marR="134098" marT="67050" marB="67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ru-RU" sz="1600" dirty="0">
                          <a:solidFill>
                            <a:srgbClr val="171F39"/>
                          </a:solidFill>
                          <a:latin typeface="+mn-lt"/>
                          <a:cs typeface="Times New Roman" panose="02020603050405020304" pitchFamily="18" charset="0"/>
                        </a:rPr>
                        <a:t>Ответственные</a:t>
                      </a:r>
                    </a:p>
                  </a:txBody>
                  <a:tcPr marL="134098" marR="134098" marT="67050" marB="67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881034404"/>
                  </a:ext>
                </a:extLst>
              </a:tr>
              <a:tr h="360013">
                <a:tc gridSpan="4">
                  <a:txBody>
                    <a:bodyPr/>
                    <a:lstStyle/>
                    <a:p>
                      <a:pPr marL="0" indent="0" algn="ctr">
                        <a:buNone/>
                      </a:pPr>
                      <a:r>
                        <a:rPr lang="ru-RU" sz="1600" b="1" dirty="0">
                          <a:solidFill>
                            <a:srgbClr val="171F39"/>
                          </a:solidFill>
                          <a:effectLst/>
                          <a:latin typeface="+mn-lt"/>
                          <a:ea typeface="+mn-ea"/>
                          <a:cs typeface="Times New Roman" panose="02020603050405020304" pitchFamily="18" charset="0"/>
                        </a:rPr>
                        <a:t>3. Кадровое обеспечение </a:t>
                      </a:r>
                      <a:endParaRPr lang="ru-RU" sz="1600" b="1" dirty="0">
                        <a:solidFill>
                          <a:srgbClr val="171F39"/>
                        </a:solidFill>
                        <a:latin typeface="+mn-lt"/>
                        <a:cs typeface="Times New Roman" panose="02020603050405020304" pitchFamily="18" charset="0"/>
                      </a:endParaRPr>
                    </a:p>
                  </a:txBody>
                  <a:tcPr marL="134098" marR="134098" marT="67050" marB="67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lang="ru-RU" sz="2600" dirty="0">
                        <a:solidFill>
                          <a:schemeClr val="tx1"/>
                        </a:solidFill>
                      </a:endParaRPr>
                    </a:p>
                  </a:txBody>
                  <a:tcPr marL="134087" marR="134087" marT="67044" marB="670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pPr marL="514350" indent="-514350" algn="ctr">
                        <a:buAutoNum type="arabicPeriod"/>
                      </a:pPr>
                      <a:endParaRPr lang="ru-RU" sz="1600" dirty="0">
                        <a:solidFill>
                          <a:schemeClr val="tx1"/>
                        </a:solidFill>
                        <a:latin typeface="Times New Roman" panose="02020603050405020304" pitchFamily="18" charset="0"/>
                        <a:cs typeface="Times New Roman" panose="02020603050405020304" pitchFamily="18" charset="0"/>
                      </a:endParaRPr>
                    </a:p>
                  </a:txBody>
                  <a:tcPr marL="134098" marR="134098" marT="67050" marB="67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93626828"/>
                  </a:ext>
                </a:extLst>
              </a:tr>
              <a:tr h="592287">
                <a:tc>
                  <a:txBody>
                    <a:bodyPr/>
                    <a:lstStyle/>
                    <a:p>
                      <a:r>
                        <a:rPr lang="en-US" sz="1600" b="1" dirty="0">
                          <a:solidFill>
                            <a:srgbClr val="171F39"/>
                          </a:solidFill>
                          <a:latin typeface="+mn-lt"/>
                          <a:cs typeface="Times New Roman" panose="02020603050405020304" pitchFamily="18" charset="0"/>
                        </a:rPr>
                        <a:t>3</a:t>
                      </a:r>
                      <a:r>
                        <a:rPr lang="ru-RU" sz="1600" b="1" dirty="0">
                          <a:solidFill>
                            <a:srgbClr val="171F39"/>
                          </a:solidFill>
                          <a:latin typeface="+mn-lt"/>
                          <a:cs typeface="Times New Roman" panose="02020603050405020304" pitchFamily="18" charset="0"/>
                        </a:rPr>
                        <a:t>.1</a:t>
                      </a:r>
                    </a:p>
                    <a:p>
                      <a:endParaRPr lang="ru-RU" sz="1600" b="1" dirty="0">
                        <a:solidFill>
                          <a:srgbClr val="171F39"/>
                        </a:solidFill>
                        <a:latin typeface="+mn-lt"/>
                        <a:cs typeface="Times New Roman" panose="02020603050405020304" pitchFamily="18" charset="0"/>
                      </a:endParaRPr>
                    </a:p>
                  </a:txBody>
                  <a:tcPr marL="134098" marR="134098" marT="67050" marB="67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ru-RU" sz="1600" b="1" dirty="0">
                          <a:solidFill>
                            <a:srgbClr val="171F39"/>
                          </a:solidFill>
                          <a:effectLst/>
                          <a:latin typeface="+mn-lt"/>
                          <a:ea typeface="+mn-ea"/>
                          <a:cs typeface="Times New Roman" panose="02020603050405020304" pitchFamily="18" charset="0"/>
                        </a:rPr>
                        <a:t>Разработка должностных инструкций для педагогических работников, преподающих учебный предмет «Труд (технология)» </a:t>
                      </a:r>
                      <a:endParaRPr lang="ru-RU" sz="1600" b="1" dirty="0">
                        <a:solidFill>
                          <a:srgbClr val="171F39"/>
                        </a:solidFill>
                        <a:latin typeface="+mn-lt"/>
                        <a:cs typeface="Times New Roman" panose="02020603050405020304" pitchFamily="18" charset="0"/>
                      </a:endParaRPr>
                    </a:p>
                  </a:txBody>
                  <a:tcPr marL="134098" marR="134098" marT="67050" marB="67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90"/>
                        </a:spcAft>
                      </a:pPr>
                      <a:r>
                        <a:rPr lang="ru-RU" sz="1600" b="1" dirty="0">
                          <a:solidFill>
                            <a:srgbClr val="171F39"/>
                          </a:solidFill>
                          <a:effectLst/>
                          <a:latin typeface="+mn-lt"/>
                          <a:ea typeface="+mn-ea"/>
                          <a:cs typeface="Times New Roman" panose="02020603050405020304" pitchFamily="18" charset="0"/>
                        </a:rPr>
                        <a:t>31 августа 2024 года </a:t>
                      </a:r>
                      <a:endParaRPr lang="ru-RU" sz="1600" b="1" dirty="0">
                        <a:solidFill>
                          <a:srgbClr val="171F39"/>
                        </a:solidFill>
                        <a:effectLst/>
                        <a:latin typeface="+mn-lt"/>
                        <a:ea typeface="Calibri" panose="020F0502020204030204" pitchFamily="34" charset="0"/>
                        <a:cs typeface="Times New Roman" panose="02020603050405020304" pitchFamily="18" charset="0"/>
                      </a:endParaRPr>
                    </a:p>
                  </a:txBody>
                  <a:tcPr marL="67316" marR="30483" marT="571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ru-RU" sz="1600" b="1" dirty="0">
                          <a:solidFill>
                            <a:srgbClr val="171F39"/>
                          </a:solidFill>
                          <a:effectLst/>
                          <a:latin typeface="+mn-lt"/>
                          <a:ea typeface="+mn-ea"/>
                          <a:cs typeface="Times New Roman" panose="02020603050405020304" pitchFamily="18" charset="0"/>
                        </a:rPr>
                        <a:t>Администрация школы </a:t>
                      </a:r>
                      <a:endParaRPr lang="ru-RU" sz="1600" b="1" dirty="0">
                        <a:solidFill>
                          <a:srgbClr val="171F39"/>
                        </a:solidFill>
                        <a:latin typeface="+mn-lt"/>
                        <a:cs typeface="Times New Roman" panose="02020603050405020304" pitchFamily="18" charset="0"/>
                      </a:endParaRPr>
                    </a:p>
                  </a:txBody>
                  <a:tcPr marL="134098" marR="134098" marT="67050" marB="67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12180942"/>
                  </a:ext>
                </a:extLst>
              </a:tr>
              <a:tr h="592287">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600" b="1" dirty="0">
                          <a:solidFill>
                            <a:srgbClr val="171F39"/>
                          </a:solidFill>
                          <a:latin typeface="+mn-lt"/>
                          <a:cs typeface="Times New Roman" panose="02020603050405020304" pitchFamily="18" charset="0"/>
                        </a:rPr>
                        <a:t>3</a:t>
                      </a:r>
                      <a:r>
                        <a:rPr lang="ru-RU" sz="1600" b="1" dirty="0">
                          <a:solidFill>
                            <a:srgbClr val="171F39"/>
                          </a:solidFill>
                          <a:latin typeface="+mn-lt"/>
                          <a:cs typeface="Times New Roman" panose="02020603050405020304" pitchFamily="18" charset="0"/>
                        </a:rPr>
                        <a:t>.</a:t>
                      </a:r>
                      <a:r>
                        <a:rPr lang="en-US" sz="1600" b="1" dirty="0">
                          <a:solidFill>
                            <a:srgbClr val="171F39"/>
                          </a:solidFill>
                          <a:latin typeface="+mn-lt"/>
                          <a:cs typeface="Times New Roman" panose="02020603050405020304" pitchFamily="18" charset="0"/>
                        </a:rPr>
                        <a:t>2</a:t>
                      </a:r>
                      <a:endParaRPr lang="ru-RU" sz="1600" b="1" dirty="0">
                        <a:solidFill>
                          <a:srgbClr val="171F39"/>
                        </a:solidFill>
                        <a:latin typeface="+mn-lt"/>
                        <a:cs typeface="Times New Roman" panose="02020603050405020304" pitchFamily="18" charset="0"/>
                      </a:endParaRPr>
                    </a:p>
                    <a:p>
                      <a:endParaRPr lang="ru-RU" sz="1600" b="1" dirty="0">
                        <a:solidFill>
                          <a:srgbClr val="171F39"/>
                        </a:solidFill>
                        <a:latin typeface="+mn-lt"/>
                        <a:cs typeface="Times New Roman" panose="02020603050405020304" pitchFamily="18" charset="0"/>
                      </a:endParaRPr>
                    </a:p>
                  </a:txBody>
                  <a:tcPr marL="134098" marR="134098" marT="67050" marB="67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ru-RU" sz="1600" b="1" dirty="0">
                          <a:solidFill>
                            <a:srgbClr val="171F39"/>
                          </a:solidFill>
                          <a:effectLst/>
                          <a:latin typeface="+mn-lt"/>
                          <a:ea typeface="+mn-ea"/>
                          <a:cs typeface="Times New Roman" panose="02020603050405020304" pitchFamily="18" charset="0"/>
                        </a:rPr>
                        <a:t>Внесение изменений в штатное расписание ОО 	</a:t>
                      </a:r>
                      <a:r>
                        <a:rPr lang="ru-RU" sz="1600" b="1" dirty="0">
                          <a:solidFill>
                            <a:srgbClr val="171F39"/>
                          </a:solidFill>
                          <a:effectLst/>
                          <a:latin typeface="+mn-lt"/>
                          <a:cs typeface="Times New Roman" panose="02020603050405020304" pitchFamily="18" charset="0"/>
                        </a:rPr>
                        <a:t> </a:t>
                      </a:r>
                      <a:endParaRPr lang="ru-RU" sz="1600" b="1" dirty="0">
                        <a:solidFill>
                          <a:srgbClr val="171F39"/>
                        </a:solidFill>
                        <a:latin typeface="+mn-lt"/>
                        <a:cs typeface="Times New Roman" panose="02020603050405020304" pitchFamily="18" charset="0"/>
                      </a:endParaRPr>
                    </a:p>
                  </a:txBody>
                  <a:tcPr marL="134098" marR="134098" marT="67050" marB="67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ru-RU" sz="1600" b="1" dirty="0">
                          <a:solidFill>
                            <a:srgbClr val="171F39"/>
                          </a:solidFill>
                          <a:effectLst/>
                          <a:latin typeface="+mn-lt"/>
                          <a:ea typeface="+mn-ea"/>
                          <a:cs typeface="Times New Roman" panose="02020603050405020304" pitchFamily="18" charset="0"/>
                        </a:rPr>
                        <a:t>31 августа 2024 года </a:t>
                      </a:r>
                      <a:endParaRPr lang="ru-RU" sz="1600" b="1" dirty="0">
                        <a:solidFill>
                          <a:srgbClr val="171F39"/>
                        </a:solidFill>
                        <a:latin typeface="+mn-lt"/>
                        <a:cs typeface="Times New Roman" panose="02020603050405020304" pitchFamily="18" charset="0"/>
                      </a:endParaRPr>
                    </a:p>
                  </a:txBody>
                  <a:tcPr marL="134098" marR="134098" marT="67050" marB="67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ru-RU" sz="1600" b="1" dirty="0">
                          <a:solidFill>
                            <a:srgbClr val="171F39"/>
                          </a:solidFill>
                          <a:effectLst/>
                          <a:latin typeface="+mn-lt"/>
                          <a:ea typeface="+mn-ea"/>
                          <a:cs typeface="Times New Roman" panose="02020603050405020304" pitchFamily="18" charset="0"/>
                        </a:rPr>
                        <a:t>Администрация школы </a:t>
                      </a:r>
                      <a:endParaRPr lang="ru-RU" sz="1600" b="1" dirty="0">
                        <a:solidFill>
                          <a:srgbClr val="171F39"/>
                        </a:solidFill>
                        <a:latin typeface="+mn-lt"/>
                        <a:cs typeface="Times New Roman" panose="02020603050405020304" pitchFamily="18" charset="0"/>
                      </a:endParaRPr>
                    </a:p>
                  </a:txBody>
                  <a:tcPr marL="134098" marR="134098" marT="67050" marB="67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09984199"/>
                  </a:ext>
                </a:extLst>
              </a:tr>
              <a:tr h="592287">
                <a:tc>
                  <a:txBody>
                    <a:bodyPr/>
                    <a:lstStyle/>
                    <a:p>
                      <a:r>
                        <a:rPr lang="en-US" sz="1600" b="1" dirty="0">
                          <a:solidFill>
                            <a:srgbClr val="171F39"/>
                          </a:solidFill>
                          <a:latin typeface="+mn-lt"/>
                          <a:cs typeface="Times New Roman" panose="02020603050405020304" pitchFamily="18" charset="0"/>
                        </a:rPr>
                        <a:t>3</a:t>
                      </a:r>
                      <a:r>
                        <a:rPr lang="ru-RU" sz="1600" b="1" dirty="0">
                          <a:solidFill>
                            <a:srgbClr val="171F39"/>
                          </a:solidFill>
                          <a:latin typeface="+mn-lt"/>
                          <a:cs typeface="Times New Roman" panose="02020603050405020304" pitchFamily="18" charset="0"/>
                        </a:rPr>
                        <a:t>.</a:t>
                      </a:r>
                      <a:r>
                        <a:rPr lang="en-US" sz="1600" b="1" dirty="0">
                          <a:solidFill>
                            <a:srgbClr val="171F39"/>
                          </a:solidFill>
                          <a:latin typeface="+mn-lt"/>
                          <a:cs typeface="Times New Roman" panose="02020603050405020304" pitchFamily="18" charset="0"/>
                        </a:rPr>
                        <a:t>3</a:t>
                      </a:r>
                      <a:endParaRPr lang="ru-RU" sz="1600" b="1" dirty="0">
                        <a:solidFill>
                          <a:srgbClr val="171F39"/>
                        </a:solidFill>
                        <a:latin typeface="+mn-lt"/>
                        <a:cs typeface="Times New Roman" panose="02020603050405020304" pitchFamily="18" charset="0"/>
                      </a:endParaRPr>
                    </a:p>
                  </a:txBody>
                  <a:tcPr marL="134098" marR="134098" marT="67050" marB="67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270" marR="40005" algn="l">
                        <a:lnSpc>
                          <a:spcPct val="107000"/>
                        </a:lnSpc>
                        <a:spcAft>
                          <a:spcPts val="800"/>
                        </a:spcAft>
                      </a:pPr>
                      <a:r>
                        <a:rPr lang="ru-RU" sz="1600" b="1" dirty="0">
                          <a:solidFill>
                            <a:srgbClr val="171F39"/>
                          </a:solidFill>
                          <a:effectLst/>
                          <a:latin typeface="+mn-lt"/>
                          <a:ea typeface="+mn-ea"/>
                          <a:cs typeface="Times New Roman" panose="02020603050405020304" pitchFamily="18" charset="0"/>
                        </a:rPr>
                        <a:t>Внесение изменений в кадровые документы работников в части наименования должностей педагогических работников, преподающих учебный предмет «Труд (технология)» </a:t>
                      </a:r>
                      <a:endParaRPr lang="ru-RU" sz="1600" b="1" dirty="0">
                        <a:solidFill>
                          <a:srgbClr val="171F39"/>
                        </a:solidFill>
                        <a:effectLst/>
                        <a:latin typeface="+mn-lt"/>
                        <a:ea typeface="Calibri" panose="020F0502020204030204" pitchFamily="34" charset="0"/>
                        <a:cs typeface="Times New Roman" panose="02020603050405020304" pitchFamily="18" charset="0"/>
                      </a:endParaRPr>
                    </a:p>
                  </a:txBody>
                  <a:tcPr marL="67316" marR="30483" marT="571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ru-RU" sz="1600" b="1" dirty="0">
                          <a:solidFill>
                            <a:srgbClr val="171F39"/>
                          </a:solidFill>
                          <a:effectLst/>
                          <a:latin typeface="+mn-lt"/>
                          <a:ea typeface="+mn-ea"/>
                          <a:cs typeface="Times New Roman" panose="02020603050405020304" pitchFamily="18" charset="0"/>
                        </a:rPr>
                        <a:t>31 августа 2024 года </a:t>
                      </a:r>
                      <a:endParaRPr lang="ru-RU" sz="1600" b="1" dirty="0">
                        <a:solidFill>
                          <a:srgbClr val="171F39"/>
                        </a:solidFill>
                        <a:latin typeface="+mn-lt"/>
                        <a:cs typeface="Times New Roman" panose="02020603050405020304" pitchFamily="18" charset="0"/>
                      </a:endParaRPr>
                    </a:p>
                  </a:txBody>
                  <a:tcPr marL="134098" marR="134098" marT="67050" marB="67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ru-RU" sz="1600" b="1" dirty="0">
                          <a:solidFill>
                            <a:srgbClr val="171F39"/>
                          </a:solidFill>
                          <a:effectLst/>
                          <a:latin typeface="+mn-lt"/>
                          <a:ea typeface="+mn-ea"/>
                          <a:cs typeface="Times New Roman" panose="02020603050405020304" pitchFamily="18" charset="0"/>
                        </a:rPr>
                        <a:t>Администрация школы </a:t>
                      </a:r>
                      <a:endParaRPr lang="ru-RU" sz="1600" b="1" dirty="0">
                        <a:solidFill>
                          <a:srgbClr val="171F39"/>
                        </a:solidFill>
                        <a:latin typeface="+mn-lt"/>
                        <a:cs typeface="Times New Roman" panose="02020603050405020304" pitchFamily="18" charset="0"/>
                      </a:endParaRPr>
                    </a:p>
                  </a:txBody>
                  <a:tcPr marL="134098" marR="134098" marT="67050" marB="67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33750763"/>
                  </a:ext>
                </a:extLst>
              </a:tr>
              <a:tr h="592287">
                <a:tc>
                  <a:txBody>
                    <a:bodyPr/>
                    <a:lstStyle/>
                    <a:p>
                      <a:r>
                        <a:rPr lang="en-US" sz="1600" b="1" dirty="0">
                          <a:solidFill>
                            <a:srgbClr val="171F39"/>
                          </a:solidFill>
                          <a:latin typeface="+mn-lt"/>
                          <a:cs typeface="Times New Roman" panose="02020603050405020304" pitchFamily="18" charset="0"/>
                        </a:rPr>
                        <a:t>3</a:t>
                      </a:r>
                      <a:r>
                        <a:rPr lang="ru-RU" sz="1600" b="1" dirty="0">
                          <a:solidFill>
                            <a:srgbClr val="171F39"/>
                          </a:solidFill>
                          <a:latin typeface="+mn-lt"/>
                          <a:cs typeface="Times New Roman" panose="02020603050405020304" pitchFamily="18" charset="0"/>
                        </a:rPr>
                        <a:t>.</a:t>
                      </a:r>
                      <a:r>
                        <a:rPr lang="en-US" sz="1600" b="1" dirty="0">
                          <a:solidFill>
                            <a:srgbClr val="171F39"/>
                          </a:solidFill>
                          <a:latin typeface="+mn-lt"/>
                          <a:cs typeface="Times New Roman" panose="02020603050405020304" pitchFamily="18" charset="0"/>
                        </a:rPr>
                        <a:t>4</a:t>
                      </a:r>
                      <a:endParaRPr lang="ru-RU" sz="1600" b="1" dirty="0">
                        <a:solidFill>
                          <a:srgbClr val="171F39"/>
                        </a:solidFill>
                        <a:latin typeface="+mn-lt"/>
                        <a:cs typeface="Times New Roman" panose="02020603050405020304" pitchFamily="18" charset="0"/>
                      </a:endParaRPr>
                    </a:p>
                  </a:txBody>
                  <a:tcPr marL="134098" marR="134098" marT="67050" marB="67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270" marR="37465" algn="just">
                        <a:lnSpc>
                          <a:spcPct val="107000"/>
                        </a:lnSpc>
                        <a:spcAft>
                          <a:spcPts val="800"/>
                        </a:spcAft>
                      </a:pPr>
                      <a:r>
                        <a:rPr lang="ru-RU" sz="1600" b="1" dirty="0">
                          <a:solidFill>
                            <a:srgbClr val="171F39"/>
                          </a:solidFill>
                          <a:effectLst/>
                          <a:latin typeface="+mn-lt"/>
                          <a:ea typeface="+mn-ea"/>
                          <a:cs typeface="Times New Roman" panose="02020603050405020304" pitchFamily="18" charset="0"/>
                        </a:rPr>
                        <a:t>Направление  педагогических работников на курсы повышения квалификация по программе «Учитель учебного предмета «Труд (технология)» на базе федерального государственного образовательного учреждения высшего образования «Государственный университет просвещения» </a:t>
                      </a:r>
                      <a:endParaRPr lang="ru-RU" sz="1600" b="1" dirty="0">
                        <a:solidFill>
                          <a:srgbClr val="171F39"/>
                        </a:solidFill>
                        <a:effectLst/>
                        <a:latin typeface="+mn-lt"/>
                        <a:ea typeface="Calibri" panose="020F0502020204030204" pitchFamily="34" charset="0"/>
                        <a:cs typeface="Times New Roman" panose="02020603050405020304" pitchFamily="18" charset="0"/>
                      </a:endParaRPr>
                    </a:p>
                  </a:txBody>
                  <a:tcPr marL="67316" marR="30483" marT="571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ru-RU" sz="1600" b="1" dirty="0">
                          <a:solidFill>
                            <a:srgbClr val="171F39"/>
                          </a:solidFill>
                          <a:effectLst/>
                          <a:latin typeface="+mn-lt"/>
                          <a:ea typeface="+mn-ea"/>
                          <a:cs typeface="Times New Roman" panose="02020603050405020304" pitchFamily="18" charset="0"/>
                        </a:rPr>
                        <a:t>с 1 июня по 31 августа </a:t>
                      </a:r>
                    </a:p>
                    <a:p>
                      <a:r>
                        <a:rPr lang="ru-RU" sz="1600" b="1" dirty="0">
                          <a:solidFill>
                            <a:srgbClr val="171F39"/>
                          </a:solidFill>
                          <a:effectLst/>
                          <a:latin typeface="+mn-lt"/>
                          <a:ea typeface="+mn-ea"/>
                          <a:cs typeface="Times New Roman" panose="02020603050405020304" pitchFamily="18" charset="0"/>
                        </a:rPr>
                        <a:t>2024 года (по отдельному графику ФГБОУ ВО  </a:t>
                      </a:r>
                    </a:p>
                    <a:p>
                      <a:r>
                        <a:rPr lang="ru-RU" sz="1600" b="1" dirty="0">
                          <a:solidFill>
                            <a:srgbClr val="171F39"/>
                          </a:solidFill>
                          <a:effectLst/>
                          <a:latin typeface="+mn-lt"/>
                          <a:ea typeface="+mn-ea"/>
                          <a:cs typeface="Times New Roman" panose="02020603050405020304" pitchFamily="18" charset="0"/>
                        </a:rPr>
                        <a:t>«Государственный университет просвещения» </a:t>
                      </a:r>
                      <a:endParaRPr lang="ru-RU" sz="1600" b="1" dirty="0">
                        <a:solidFill>
                          <a:srgbClr val="171F39"/>
                        </a:solidFill>
                        <a:latin typeface="+mn-lt"/>
                        <a:cs typeface="Times New Roman" panose="02020603050405020304" pitchFamily="18" charset="0"/>
                      </a:endParaRPr>
                    </a:p>
                  </a:txBody>
                  <a:tcPr marL="134098" marR="134098" marT="67050" marB="67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ru-RU" sz="1600" b="1" dirty="0">
                          <a:solidFill>
                            <a:srgbClr val="171F39"/>
                          </a:solidFill>
                          <a:effectLst/>
                          <a:latin typeface="+mn-lt"/>
                          <a:ea typeface="+mn-ea"/>
                          <a:cs typeface="Times New Roman" panose="02020603050405020304" pitchFamily="18" charset="0"/>
                        </a:rPr>
                        <a:t>Администрация школы </a:t>
                      </a:r>
                      <a:endParaRPr lang="ru-RU" sz="1600" b="1" dirty="0">
                        <a:solidFill>
                          <a:srgbClr val="171F39"/>
                        </a:solidFill>
                        <a:latin typeface="+mn-lt"/>
                        <a:cs typeface="Times New Roman" panose="02020603050405020304" pitchFamily="18" charset="0"/>
                      </a:endParaRPr>
                    </a:p>
                  </a:txBody>
                  <a:tcPr marL="134098" marR="134098" marT="67050" marB="67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14461011"/>
                  </a:ext>
                </a:extLst>
              </a:tr>
              <a:tr h="1163222">
                <a:tc>
                  <a:txBody>
                    <a:bodyPr/>
                    <a:lstStyle/>
                    <a:p>
                      <a:r>
                        <a:rPr lang="en-US" sz="1600" b="1" dirty="0">
                          <a:solidFill>
                            <a:srgbClr val="171F39"/>
                          </a:solidFill>
                          <a:latin typeface="+mn-lt"/>
                          <a:cs typeface="Times New Roman" panose="02020603050405020304" pitchFamily="18" charset="0"/>
                        </a:rPr>
                        <a:t>3</a:t>
                      </a:r>
                      <a:r>
                        <a:rPr lang="ru-RU" sz="1600" b="1" dirty="0">
                          <a:solidFill>
                            <a:srgbClr val="171F39"/>
                          </a:solidFill>
                          <a:latin typeface="+mn-lt"/>
                          <a:cs typeface="Times New Roman" panose="02020603050405020304" pitchFamily="18" charset="0"/>
                        </a:rPr>
                        <a:t>.</a:t>
                      </a:r>
                      <a:r>
                        <a:rPr lang="en-US" sz="1600" b="1" dirty="0">
                          <a:solidFill>
                            <a:srgbClr val="171F39"/>
                          </a:solidFill>
                          <a:latin typeface="+mn-lt"/>
                          <a:cs typeface="Times New Roman" panose="02020603050405020304" pitchFamily="18" charset="0"/>
                        </a:rPr>
                        <a:t>5</a:t>
                      </a:r>
                      <a:endParaRPr lang="ru-RU" sz="1600" b="1" dirty="0">
                        <a:solidFill>
                          <a:srgbClr val="171F39"/>
                        </a:solidFill>
                        <a:latin typeface="+mn-lt"/>
                        <a:cs typeface="Times New Roman" panose="02020603050405020304" pitchFamily="18" charset="0"/>
                      </a:endParaRPr>
                    </a:p>
                  </a:txBody>
                  <a:tcPr marL="134098" marR="134098" marT="67050" marB="67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270" marR="36830" algn="just">
                        <a:lnSpc>
                          <a:spcPct val="107000"/>
                        </a:lnSpc>
                        <a:spcAft>
                          <a:spcPts val="800"/>
                        </a:spcAft>
                      </a:pPr>
                      <a:r>
                        <a:rPr lang="ru-RU" sz="1600" b="1" dirty="0">
                          <a:solidFill>
                            <a:srgbClr val="171F39"/>
                          </a:solidFill>
                          <a:effectLst/>
                          <a:latin typeface="+mn-lt"/>
                          <a:ea typeface="+mn-ea"/>
                          <a:cs typeface="Times New Roman" panose="02020603050405020304" pitchFamily="18" charset="0"/>
                        </a:rPr>
                        <a:t>Повышение квалификации учителей, преподающих учебный предмет «Труд (технология)»  на базе ГБУ ДПО «ИРО ЧР» </a:t>
                      </a:r>
                      <a:endParaRPr lang="ru-RU" sz="1600" b="1" dirty="0">
                        <a:solidFill>
                          <a:srgbClr val="171F39"/>
                        </a:solidFill>
                        <a:effectLst/>
                        <a:latin typeface="+mn-lt"/>
                        <a:ea typeface="Calibri" panose="020F0502020204030204" pitchFamily="34" charset="0"/>
                        <a:cs typeface="Times New Roman" panose="02020603050405020304" pitchFamily="18" charset="0"/>
                      </a:endParaRPr>
                    </a:p>
                  </a:txBody>
                  <a:tcPr marL="67316" marR="30483" marT="571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800"/>
                        </a:spcAft>
                      </a:pPr>
                      <a:r>
                        <a:rPr lang="ru-RU" sz="1600" b="1" dirty="0">
                          <a:solidFill>
                            <a:srgbClr val="171F39"/>
                          </a:solidFill>
                          <a:effectLst/>
                          <a:latin typeface="+mn-lt"/>
                          <a:ea typeface="+mn-ea"/>
                          <a:cs typeface="Times New Roman" panose="02020603050405020304" pitchFamily="18" charset="0"/>
                        </a:rPr>
                        <a:t>июнь 2024 года</a:t>
                      </a:r>
                      <a:r>
                        <a:rPr lang="ru-RU" sz="1600" b="1" dirty="0">
                          <a:solidFill>
                            <a:srgbClr val="171F39"/>
                          </a:solidFill>
                          <a:effectLst/>
                          <a:latin typeface="+mn-lt"/>
                          <a:cs typeface="Times New Roman" panose="02020603050405020304" pitchFamily="18" charset="0"/>
                        </a:rPr>
                        <a:t> </a:t>
                      </a:r>
                      <a:endParaRPr lang="ru-RU" sz="1600" b="1" dirty="0">
                        <a:solidFill>
                          <a:srgbClr val="171F39"/>
                        </a:solidFill>
                        <a:effectLst/>
                        <a:latin typeface="+mn-lt"/>
                        <a:ea typeface="Calibri" panose="020F0502020204030204" pitchFamily="34" charset="0"/>
                        <a:cs typeface="Times New Roman" panose="02020603050405020304" pitchFamily="18" charset="0"/>
                      </a:endParaRPr>
                    </a:p>
                  </a:txBody>
                  <a:tcPr marL="67316" marR="30483" marT="571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ru-RU" sz="1600" b="1" dirty="0">
                          <a:solidFill>
                            <a:srgbClr val="171F39"/>
                          </a:solidFill>
                          <a:effectLst/>
                          <a:latin typeface="+mn-lt"/>
                          <a:ea typeface="+mn-ea"/>
                          <a:cs typeface="Times New Roman" panose="02020603050405020304" pitchFamily="18" charset="0"/>
                        </a:rPr>
                        <a:t>Администрация школы </a:t>
                      </a:r>
                      <a:endParaRPr lang="ru-RU" sz="1600" b="1" dirty="0">
                        <a:solidFill>
                          <a:srgbClr val="171F39"/>
                        </a:solidFill>
                        <a:latin typeface="+mn-lt"/>
                        <a:cs typeface="Times New Roman" panose="02020603050405020304" pitchFamily="18" charset="0"/>
                      </a:endParaRPr>
                    </a:p>
                  </a:txBody>
                  <a:tcPr marL="134098" marR="134098" marT="67050" marB="67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0412647"/>
                  </a:ext>
                </a:extLst>
              </a:tr>
            </a:tbl>
          </a:graphicData>
        </a:graphic>
      </p:graphicFrame>
    </p:spTree>
    <p:extLst>
      <p:ext uri="{BB962C8B-B14F-4D97-AF65-F5344CB8AC3E}">
        <p14:creationId xmlns:p14="http://schemas.microsoft.com/office/powerpoint/2010/main" val="41004285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8202168" y="286511"/>
            <a:ext cx="3689445" cy="2461260"/>
          </a:xfrm>
          <a:prstGeom prst="rect">
            <a:avLst/>
          </a:prstGeom>
        </p:spPr>
      </p:pic>
      <p:sp>
        <p:nvSpPr>
          <p:cNvPr id="3" name="object 3"/>
          <p:cNvSpPr txBox="1">
            <a:spLocks noGrp="1"/>
          </p:cNvSpPr>
          <p:nvPr>
            <p:ph type="title"/>
          </p:nvPr>
        </p:nvSpPr>
        <p:spPr>
          <a:xfrm>
            <a:off x="364947" y="251536"/>
            <a:ext cx="7378065" cy="452120"/>
          </a:xfrm>
          <a:prstGeom prst="rect">
            <a:avLst/>
          </a:prstGeom>
        </p:spPr>
        <p:txBody>
          <a:bodyPr vert="horz" wrap="square" lIns="0" tIns="12065" rIns="0" bIns="0" rtlCol="0">
            <a:spAutoFit/>
          </a:bodyPr>
          <a:lstStyle/>
          <a:p>
            <a:pPr marL="12700">
              <a:lnSpc>
                <a:spcPct val="100000"/>
              </a:lnSpc>
              <a:spcBef>
                <a:spcPts val="95"/>
              </a:spcBef>
            </a:pPr>
            <a:r>
              <a:rPr sz="2800" spc="-10" dirty="0">
                <a:solidFill>
                  <a:srgbClr val="800000"/>
                </a:solidFill>
              </a:rPr>
              <a:t>Основы</a:t>
            </a:r>
            <a:r>
              <a:rPr sz="2800" dirty="0">
                <a:solidFill>
                  <a:srgbClr val="800000"/>
                </a:solidFill>
              </a:rPr>
              <a:t> </a:t>
            </a:r>
            <a:r>
              <a:rPr sz="2800" spc="-10" dirty="0">
                <a:solidFill>
                  <a:srgbClr val="800000"/>
                </a:solidFill>
              </a:rPr>
              <a:t>безопасности</a:t>
            </a:r>
            <a:r>
              <a:rPr sz="2800" spc="55" dirty="0">
                <a:solidFill>
                  <a:srgbClr val="800000"/>
                </a:solidFill>
              </a:rPr>
              <a:t> </a:t>
            </a:r>
            <a:r>
              <a:rPr sz="2800" spc="-5" dirty="0">
                <a:solidFill>
                  <a:srgbClr val="800000"/>
                </a:solidFill>
              </a:rPr>
              <a:t>и</a:t>
            </a:r>
            <a:r>
              <a:rPr sz="2800" spc="10" dirty="0">
                <a:solidFill>
                  <a:srgbClr val="800000"/>
                </a:solidFill>
              </a:rPr>
              <a:t> </a:t>
            </a:r>
            <a:r>
              <a:rPr sz="2800" spc="-5" dirty="0">
                <a:solidFill>
                  <a:srgbClr val="800000"/>
                </a:solidFill>
              </a:rPr>
              <a:t>защиты</a:t>
            </a:r>
            <a:r>
              <a:rPr sz="2800" spc="60" dirty="0">
                <a:solidFill>
                  <a:srgbClr val="800000"/>
                </a:solidFill>
              </a:rPr>
              <a:t> </a:t>
            </a:r>
            <a:r>
              <a:rPr sz="2800" spc="-10" dirty="0">
                <a:solidFill>
                  <a:srgbClr val="800000"/>
                </a:solidFill>
              </a:rPr>
              <a:t>Родины</a:t>
            </a:r>
            <a:r>
              <a:rPr sz="2800" dirty="0">
                <a:solidFill>
                  <a:srgbClr val="800000"/>
                </a:solidFill>
              </a:rPr>
              <a:t> </a:t>
            </a:r>
            <a:r>
              <a:rPr sz="2800" spc="-5" dirty="0">
                <a:solidFill>
                  <a:srgbClr val="800000"/>
                </a:solidFill>
              </a:rPr>
              <a:t>(ОБЗР)</a:t>
            </a:r>
            <a:endParaRPr sz="2800" dirty="0">
              <a:solidFill>
                <a:srgbClr val="800000"/>
              </a:solidFill>
            </a:endParaRPr>
          </a:p>
        </p:txBody>
      </p:sp>
      <p:sp>
        <p:nvSpPr>
          <p:cNvPr id="4" name="object 4"/>
          <p:cNvSpPr txBox="1"/>
          <p:nvPr/>
        </p:nvSpPr>
        <p:spPr>
          <a:xfrm>
            <a:off x="5243242" y="3384356"/>
            <a:ext cx="6758305" cy="391160"/>
          </a:xfrm>
          <a:prstGeom prst="rect">
            <a:avLst/>
          </a:prstGeom>
        </p:spPr>
        <p:txBody>
          <a:bodyPr vert="horz" wrap="square" lIns="0" tIns="12700" rIns="0" bIns="0" rtlCol="0">
            <a:spAutoFit/>
          </a:bodyPr>
          <a:lstStyle/>
          <a:p>
            <a:pPr marL="299085" indent="-287020">
              <a:lnSpc>
                <a:spcPct val="100000"/>
              </a:lnSpc>
              <a:spcBef>
                <a:spcPts val="100"/>
              </a:spcBef>
              <a:buFont typeface="Wingdings"/>
              <a:buChar char=""/>
              <a:tabLst>
                <a:tab pos="299720" algn="l"/>
              </a:tabLst>
            </a:pPr>
            <a:r>
              <a:rPr sz="2400" b="1" spc="-10" dirty="0">
                <a:solidFill>
                  <a:srgbClr val="800000"/>
                </a:solidFill>
                <a:latin typeface="Calibri"/>
                <a:cs typeface="Calibri"/>
              </a:rPr>
              <a:t>ОБЗР</a:t>
            </a:r>
            <a:r>
              <a:rPr sz="2400" b="1" spc="10" dirty="0">
                <a:solidFill>
                  <a:srgbClr val="800000"/>
                </a:solidFill>
                <a:latin typeface="Calibri"/>
                <a:cs typeface="Calibri"/>
              </a:rPr>
              <a:t> </a:t>
            </a:r>
            <a:r>
              <a:rPr sz="2400" b="1" dirty="0">
                <a:solidFill>
                  <a:srgbClr val="800000"/>
                </a:solidFill>
                <a:latin typeface="Calibri"/>
                <a:cs typeface="Calibri"/>
              </a:rPr>
              <a:t>=</a:t>
            </a:r>
            <a:r>
              <a:rPr sz="2400" b="1" spc="-5" dirty="0">
                <a:solidFill>
                  <a:srgbClr val="800000"/>
                </a:solidFill>
                <a:latin typeface="Calibri"/>
                <a:cs typeface="Calibri"/>
              </a:rPr>
              <a:t> </a:t>
            </a:r>
            <a:r>
              <a:rPr sz="2400" b="1" spc="-15" dirty="0">
                <a:solidFill>
                  <a:srgbClr val="800000"/>
                </a:solidFill>
                <a:latin typeface="Calibri"/>
                <a:cs typeface="Calibri"/>
              </a:rPr>
              <a:t>ОБЖ</a:t>
            </a:r>
            <a:r>
              <a:rPr sz="2400" b="1" dirty="0">
                <a:solidFill>
                  <a:srgbClr val="800000"/>
                </a:solidFill>
                <a:latin typeface="Calibri"/>
                <a:cs typeface="Calibri"/>
              </a:rPr>
              <a:t> +</a:t>
            </a:r>
            <a:r>
              <a:rPr sz="2400" b="1" spc="5" dirty="0">
                <a:solidFill>
                  <a:srgbClr val="800000"/>
                </a:solidFill>
                <a:latin typeface="Calibri"/>
                <a:cs typeface="Calibri"/>
              </a:rPr>
              <a:t> </a:t>
            </a:r>
            <a:r>
              <a:rPr sz="2400" b="1" spc="-5" dirty="0">
                <a:solidFill>
                  <a:srgbClr val="800000"/>
                </a:solidFill>
                <a:latin typeface="Calibri"/>
                <a:cs typeface="Calibri"/>
              </a:rPr>
              <a:t>НВП</a:t>
            </a:r>
            <a:r>
              <a:rPr sz="2400" b="1" dirty="0">
                <a:solidFill>
                  <a:srgbClr val="800000"/>
                </a:solidFill>
                <a:latin typeface="Calibri"/>
                <a:cs typeface="Calibri"/>
              </a:rPr>
              <a:t> +</a:t>
            </a:r>
            <a:r>
              <a:rPr sz="2400" b="1" spc="-5" dirty="0">
                <a:solidFill>
                  <a:srgbClr val="800000"/>
                </a:solidFill>
                <a:latin typeface="Calibri"/>
                <a:cs typeface="Calibri"/>
              </a:rPr>
              <a:t> </a:t>
            </a:r>
            <a:r>
              <a:rPr sz="2400" b="1" spc="-10" dirty="0">
                <a:solidFill>
                  <a:srgbClr val="800000"/>
                </a:solidFill>
                <a:latin typeface="Calibri"/>
                <a:cs typeface="Calibri"/>
              </a:rPr>
              <a:t>патриотическое </a:t>
            </a:r>
            <a:r>
              <a:rPr sz="2400" b="1" spc="-5" dirty="0">
                <a:solidFill>
                  <a:srgbClr val="800000"/>
                </a:solidFill>
                <a:latin typeface="Calibri"/>
                <a:cs typeface="Calibri"/>
              </a:rPr>
              <a:t>воспитание</a:t>
            </a:r>
            <a:endParaRPr sz="2400" dirty="0">
              <a:solidFill>
                <a:srgbClr val="800000"/>
              </a:solidFill>
              <a:latin typeface="Calibri"/>
              <a:cs typeface="Calibri"/>
            </a:endParaRPr>
          </a:p>
        </p:txBody>
      </p:sp>
      <p:sp>
        <p:nvSpPr>
          <p:cNvPr id="5" name="object 5"/>
          <p:cNvSpPr txBox="1"/>
          <p:nvPr/>
        </p:nvSpPr>
        <p:spPr>
          <a:xfrm>
            <a:off x="5171313" y="3727055"/>
            <a:ext cx="5874385" cy="1605915"/>
          </a:xfrm>
          <a:prstGeom prst="rect">
            <a:avLst/>
          </a:prstGeom>
        </p:spPr>
        <p:txBody>
          <a:bodyPr vert="horz" wrap="square" lIns="0" tIns="121285" rIns="0" bIns="0" rtlCol="0">
            <a:spAutoFit/>
          </a:bodyPr>
          <a:lstStyle/>
          <a:p>
            <a:pPr marL="299085" indent="-287020">
              <a:lnSpc>
                <a:spcPct val="100000"/>
              </a:lnSpc>
              <a:spcBef>
                <a:spcPts val="955"/>
              </a:spcBef>
              <a:buFont typeface="Wingdings"/>
              <a:buChar char=""/>
              <a:tabLst>
                <a:tab pos="299085" algn="l"/>
                <a:tab pos="299720" algn="l"/>
              </a:tabLst>
            </a:pPr>
            <a:r>
              <a:rPr sz="1600" spc="-5" dirty="0">
                <a:latin typeface="Calibri"/>
                <a:cs typeface="Calibri"/>
              </a:rPr>
              <a:t>Реализация принципа</a:t>
            </a:r>
            <a:r>
              <a:rPr sz="1600" spc="5" dirty="0">
                <a:latin typeface="Calibri"/>
                <a:cs typeface="Calibri"/>
              </a:rPr>
              <a:t> </a:t>
            </a:r>
            <a:r>
              <a:rPr sz="1600" spc="-10" dirty="0">
                <a:latin typeface="Calibri"/>
                <a:cs typeface="Calibri"/>
              </a:rPr>
              <a:t>единства</a:t>
            </a:r>
            <a:r>
              <a:rPr sz="1600" dirty="0">
                <a:latin typeface="Calibri"/>
                <a:cs typeface="Calibri"/>
              </a:rPr>
              <a:t> </a:t>
            </a:r>
            <a:r>
              <a:rPr sz="1600" spc="-10" dirty="0">
                <a:latin typeface="Calibri"/>
                <a:cs typeface="Calibri"/>
              </a:rPr>
              <a:t>образовательного</a:t>
            </a:r>
            <a:r>
              <a:rPr sz="1600" dirty="0">
                <a:latin typeface="Calibri"/>
                <a:cs typeface="Calibri"/>
              </a:rPr>
              <a:t> </a:t>
            </a:r>
            <a:r>
              <a:rPr sz="1600" spc="-5" dirty="0">
                <a:latin typeface="Calibri"/>
                <a:cs typeface="Calibri"/>
              </a:rPr>
              <a:t>пространства</a:t>
            </a:r>
            <a:endParaRPr sz="1600">
              <a:latin typeface="Calibri"/>
              <a:cs typeface="Calibri"/>
            </a:endParaRPr>
          </a:p>
          <a:p>
            <a:pPr marL="299085" indent="-287020">
              <a:lnSpc>
                <a:spcPct val="100000"/>
              </a:lnSpc>
              <a:spcBef>
                <a:spcPts val="860"/>
              </a:spcBef>
              <a:buFont typeface="Wingdings"/>
              <a:buChar char=""/>
              <a:tabLst>
                <a:tab pos="299720" algn="l"/>
              </a:tabLst>
            </a:pPr>
            <a:r>
              <a:rPr sz="1600" spc="-10" dirty="0">
                <a:latin typeface="Calibri"/>
                <a:cs typeface="Calibri"/>
              </a:rPr>
              <a:t>Выделение</a:t>
            </a:r>
            <a:r>
              <a:rPr sz="1600" spc="5" dirty="0">
                <a:latin typeface="Calibri"/>
                <a:cs typeface="Calibri"/>
              </a:rPr>
              <a:t> </a:t>
            </a:r>
            <a:r>
              <a:rPr sz="1600" spc="-5" dirty="0">
                <a:latin typeface="Calibri"/>
                <a:cs typeface="Calibri"/>
              </a:rPr>
              <a:t>ОБЗР</a:t>
            </a:r>
            <a:r>
              <a:rPr sz="1600" spc="-15" dirty="0">
                <a:latin typeface="Calibri"/>
                <a:cs typeface="Calibri"/>
              </a:rPr>
              <a:t> </a:t>
            </a:r>
            <a:r>
              <a:rPr sz="1600" spc="-5" dirty="0">
                <a:latin typeface="Calibri"/>
                <a:cs typeface="Calibri"/>
              </a:rPr>
              <a:t>в</a:t>
            </a:r>
            <a:r>
              <a:rPr sz="1600" spc="-10" dirty="0">
                <a:latin typeface="Calibri"/>
                <a:cs typeface="Calibri"/>
              </a:rPr>
              <a:t> </a:t>
            </a:r>
            <a:r>
              <a:rPr sz="1600" spc="-20" dirty="0">
                <a:latin typeface="Calibri"/>
                <a:cs typeface="Calibri"/>
              </a:rPr>
              <a:t>отдельную</a:t>
            </a:r>
            <a:r>
              <a:rPr sz="1600" spc="5" dirty="0">
                <a:latin typeface="Calibri"/>
                <a:cs typeface="Calibri"/>
              </a:rPr>
              <a:t> </a:t>
            </a:r>
            <a:r>
              <a:rPr sz="1600" spc="-10" dirty="0">
                <a:latin typeface="Calibri"/>
                <a:cs typeface="Calibri"/>
              </a:rPr>
              <a:t>предметную</a:t>
            </a:r>
            <a:r>
              <a:rPr sz="1600" spc="20" dirty="0">
                <a:latin typeface="Calibri"/>
                <a:cs typeface="Calibri"/>
              </a:rPr>
              <a:t> </a:t>
            </a:r>
            <a:r>
              <a:rPr sz="1600" spc="-10" dirty="0">
                <a:latin typeface="Calibri"/>
                <a:cs typeface="Calibri"/>
              </a:rPr>
              <a:t>область</a:t>
            </a:r>
            <a:endParaRPr sz="1600">
              <a:latin typeface="Calibri"/>
              <a:cs typeface="Calibri"/>
            </a:endParaRPr>
          </a:p>
          <a:p>
            <a:pPr marL="299085" marR="390525" indent="-287020">
              <a:lnSpc>
                <a:spcPct val="100000"/>
              </a:lnSpc>
              <a:spcBef>
                <a:spcPts val="1125"/>
              </a:spcBef>
              <a:buFont typeface="Wingdings"/>
              <a:buChar char=""/>
              <a:tabLst>
                <a:tab pos="299085" algn="l"/>
                <a:tab pos="299720" algn="l"/>
              </a:tabLst>
            </a:pPr>
            <a:r>
              <a:rPr sz="1600" spc="-15" dirty="0">
                <a:latin typeface="Calibri"/>
                <a:cs typeface="Calibri"/>
              </a:rPr>
              <a:t>Содержание</a:t>
            </a:r>
            <a:r>
              <a:rPr sz="1600" spc="10" dirty="0">
                <a:latin typeface="Calibri"/>
                <a:cs typeface="Calibri"/>
              </a:rPr>
              <a:t> </a:t>
            </a:r>
            <a:r>
              <a:rPr sz="1600" spc="-20" dirty="0">
                <a:latin typeface="Calibri"/>
                <a:cs typeface="Calibri"/>
              </a:rPr>
              <a:t>ФГОС</a:t>
            </a:r>
            <a:r>
              <a:rPr sz="1600" spc="10" dirty="0">
                <a:latin typeface="Calibri"/>
                <a:cs typeface="Calibri"/>
              </a:rPr>
              <a:t> </a:t>
            </a:r>
            <a:r>
              <a:rPr sz="1600" spc="-10" dirty="0">
                <a:latin typeface="Calibri"/>
                <a:cs typeface="Calibri"/>
              </a:rPr>
              <a:t>обновлено</a:t>
            </a:r>
            <a:r>
              <a:rPr sz="1600" spc="25" dirty="0">
                <a:latin typeface="Calibri"/>
                <a:cs typeface="Calibri"/>
              </a:rPr>
              <a:t> </a:t>
            </a:r>
            <a:r>
              <a:rPr sz="1600" spc="-5" dirty="0">
                <a:latin typeface="Calibri"/>
                <a:cs typeface="Calibri"/>
              </a:rPr>
              <a:t>с</a:t>
            </a:r>
            <a:r>
              <a:rPr sz="1600" dirty="0">
                <a:latin typeface="Calibri"/>
                <a:cs typeface="Calibri"/>
              </a:rPr>
              <a:t> </a:t>
            </a:r>
            <a:r>
              <a:rPr sz="1600" spc="-10" dirty="0">
                <a:latin typeface="Calibri"/>
                <a:cs typeface="Calibri"/>
              </a:rPr>
              <a:t>учетом</a:t>
            </a:r>
            <a:r>
              <a:rPr sz="1600" spc="35" dirty="0">
                <a:latin typeface="Calibri"/>
                <a:cs typeface="Calibri"/>
              </a:rPr>
              <a:t> </a:t>
            </a:r>
            <a:r>
              <a:rPr sz="1600" spc="-10" dirty="0">
                <a:latin typeface="Calibri"/>
                <a:cs typeface="Calibri"/>
              </a:rPr>
              <a:t>приоритетов</a:t>
            </a:r>
            <a:r>
              <a:rPr sz="1600" spc="30" dirty="0">
                <a:latin typeface="Calibri"/>
                <a:cs typeface="Calibri"/>
              </a:rPr>
              <a:t> </a:t>
            </a:r>
            <a:r>
              <a:rPr sz="1600" spc="-10" dirty="0">
                <a:latin typeface="Calibri"/>
                <a:cs typeface="Calibri"/>
              </a:rPr>
              <a:t>научно </a:t>
            </a:r>
            <a:r>
              <a:rPr sz="1600" spc="-350" dirty="0">
                <a:latin typeface="Calibri"/>
                <a:cs typeface="Calibri"/>
              </a:rPr>
              <a:t> </a:t>
            </a:r>
            <a:r>
              <a:rPr sz="1600" spc="-15" dirty="0">
                <a:latin typeface="Calibri"/>
                <a:cs typeface="Calibri"/>
              </a:rPr>
              <a:t>технологического</a:t>
            </a:r>
            <a:r>
              <a:rPr sz="1600" spc="35" dirty="0">
                <a:latin typeface="Calibri"/>
                <a:cs typeface="Calibri"/>
              </a:rPr>
              <a:t> </a:t>
            </a:r>
            <a:r>
              <a:rPr sz="1600" spc="-5" dirty="0">
                <a:latin typeface="Calibri"/>
                <a:cs typeface="Calibri"/>
              </a:rPr>
              <a:t>развития</a:t>
            </a:r>
            <a:r>
              <a:rPr sz="1600" spc="10" dirty="0">
                <a:latin typeface="Calibri"/>
                <a:cs typeface="Calibri"/>
              </a:rPr>
              <a:t> </a:t>
            </a:r>
            <a:r>
              <a:rPr sz="1600" spc="-15" dirty="0">
                <a:latin typeface="Calibri"/>
                <a:cs typeface="Calibri"/>
              </a:rPr>
              <a:t>Российской</a:t>
            </a:r>
            <a:r>
              <a:rPr sz="1600" spc="30" dirty="0">
                <a:latin typeface="Calibri"/>
                <a:cs typeface="Calibri"/>
              </a:rPr>
              <a:t> </a:t>
            </a:r>
            <a:r>
              <a:rPr sz="1600" spc="-10" dirty="0">
                <a:latin typeface="Calibri"/>
                <a:cs typeface="Calibri"/>
              </a:rPr>
              <a:t>Федерации</a:t>
            </a:r>
            <a:r>
              <a:rPr sz="1600" spc="10" dirty="0">
                <a:latin typeface="Calibri"/>
                <a:cs typeface="Calibri"/>
              </a:rPr>
              <a:t> </a:t>
            </a:r>
            <a:r>
              <a:rPr sz="1600" spc="-5" dirty="0">
                <a:latin typeface="Calibri"/>
                <a:cs typeface="Calibri"/>
              </a:rPr>
              <a:t>в</a:t>
            </a:r>
            <a:r>
              <a:rPr sz="1600" dirty="0">
                <a:latin typeface="Calibri"/>
                <a:cs typeface="Calibri"/>
              </a:rPr>
              <a:t> </a:t>
            </a:r>
            <a:r>
              <a:rPr sz="1600" spc="-5" dirty="0">
                <a:latin typeface="Calibri"/>
                <a:cs typeface="Calibri"/>
              </a:rPr>
              <a:t>части </a:t>
            </a:r>
            <a:r>
              <a:rPr sz="1600" dirty="0">
                <a:latin typeface="Calibri"/>
                <a:cs typeface="Calibri"/>
              </a:rPr>
              <a:t> </a:t>
            </a:r>
            <a:r>
              <a:rPr sz="1600" spc="-10" dirty="0">
                <a:latin typeface="Calibri"/>
                <a:cs typeface="Calibri"/>
              </a:rPr>
              <a:t>противодействия</a:t>
            </a:r>
            <a:r>
              <a:rPr sz="1600" spc="30" dirty="0">
                <a:latin typeface="Calibri"/>
                <a:cs typeface="Calibri"/>
              </a:rPr>
              <a:t> </a:t>
            </a:r>
            <a:r>
              <a:rPr sz="1600" spc="-10" dirty="0">
                <a:latin typeface="Calibri"/>
                <a:cs typeface="Calibri"/>
              </a:rPr>
              <a:t>различным</a:t>
            </a:r>
            <a:r>
              <a:rPr sz="1600" spc="-5" dirty="0">
                <a:latin typeface="Calibri"/>
                <a:cs typeface="Calibri"/>
              </a:rPr>
              <a:t> типам</a:t>
            </a:r>
            <a:r>
              <a:rPr sz="1600" spc="10" dirty="0">
                <a:latin typeface="Calibri"/>
                <a:cs typeface="Calibri"/>
              </a:rPr>
              <a:t> </a:t>
            </a:r>
            <a:r>
              <a:rPr sz="1600" spc="-5" dirty="0">
                <a:latin typeface="Calibri"/>
                <a:cs typeface="Calibri"/>
              </a:rPr>
              <a:t>угроз</a:t>
            </a:r>
            <a:endParaRPr sz="1600">
              <a:latin typeface="Calibri"/>
              <a:cs typeface="Calibri"/>
            </a:endParaRPr>
          </a:p>
        </p:txBody>
      </p:sp>
      <p:sp>
        <p:nvSpPr>
          <p:cNvPr id="6" name="object 6"/>
          <p:cNvSpPr txBox="1"/>
          <p:nvPr/>
        </p:nvSpPr>
        <p:spPr>
          <a:xfrm>
            <a:off x="5171313" y="5470042"/>
            <a:ext cx="6371590" cy="269240"/>
          </a:xfrm>
          <a:prstGeom prst="rect">
            <a:avLst/>
          </a:prstGeom>
        </p:spPr>
        <p:txBody>
          <a:bodyPr vert="horz" wrap="square" lIns="0" tIns="12065" rIns="0" bIns="0" rtlCol="0">
            <a:spAutoFit/>
          </a:bodyPr>
          <a:lstStyle/>
          <a:p>
            <a:pPr marL="299085" indent="-287020">
              <a:lnSpc>
                <a:spcPct val="100000"/>
              </a:lnSpc>
              <a:spcBef>
                <a:spcPts val="95"/>
              </a:spcBef>
              <a:buFont typeface="Wingdings"/>
              <a:buChar char=""/>
              <a:tabLst>
                <a:tab pos="299085" algn="l"/>
                <a:tab pos="299720" algn="l"/>
              </a:tabLst>
            </a:pPr>
            <a:r>
              <a:rPr sz="1600" spc="-15" dirty="0">
                <a:latin typeface="Calibri"/>
                <a:cs typeface="Calibri"/>
              </a:rPr>
              <a:t>Содержание</a:t>
            </a:r>
            <a:r>
              <a:rPr sz="1600" spc="5" dirty="0">
                <a:latin typeface="Calibri"/>
                <a:cs typeface="Calibri"/>
              </a:rPr>
              <a:t> </a:t>
            </a:r>
            <a:r>
              <a:rPr sz="1600" spc="-5" dirty="0">
                <a:latin typeface="Calibri"/>
                <a:cs typeface="Calibri"/>
              </a:rPr>
              <a:t>ФРП</a:t>
            </a:r>
            <a:r>
              <a:rPr sz="1600" spc="5" dirty="0">
                <a:latin typeface="Calibri"/>
                <a:cs typeface="Calibri"/>
              </a:rPr>
              <a:t> </a:t>
            </a:r>
            <a:r>
              <a:rPr sz="1600" spc="-15" dirty="0">
                <a:latin typeface="Calibri"/>
                <a:cs typeface="Calibri"/>
              </a:rPr>
              <a:t>дополнено</a:t>
            </a:r>
            <a:r>
              <a:rPr sz="1600" spc="30" dirty="0">
                <a:latin typeface="Calibri"/>
                <a:cs typeface="Calibri"/>
              </a:rPr>
              <a:t> </a:t>
            </a:r>
            <a:r>
              <a:rPr sz="1600" spc="-25" dirty="0">
                <a:latin typeface="Calibri"/>
                <a:cs typeface="Calibri"/>
              </a:rPr>
              <a:t>модулем</a:t>
            </a:r>
            <a:r>
              <a:rPr sz="1600" spc="35" dirty="0">
                <a:latin typeface="Calibri"/>
                <a:cs typeface="Calibri"/>
              </a:rPr>
              <a:t> </a:t>
            </a:r>
            <a:r>
              <a:rPr sz="1600" spc="-5" dirty="0">
                <a:latin typeface="Calibri"/>
                <a:cs typeface="Calibri"/>
              </a:rPr>
              <a:t>«Основы</a:t>
            </a:r>
            <a:r>
              <a:rPr sz="1600" spc="25" dirty="0">
                <a:latin typeface="Calibri"/>
                <a:cs typeface="Calibri"/>
              </a:rPr>
              <a:t> </a:t>
            </a:r>
            <a:r>
              <a:rPr sz="1600" spc="-5" dirty="0">
                <a:latin typeface="Calibri"/>
                <a:cs typeface="Calibri"/>
              </a:rPr>
              <a:t>военной</a:t>
            </a:r>
            <a:r>
              <a:rPr sz="1600" spc="15" dirty="0">
                <a:latin typeface="Calibri"/>
                <a:cs typeface="Calibri"/>
              </a:rPr>
              <a:t> </a:t>
            </a:r>
            <a:r>
              <a:rPr sz="1600" spc="-15" dirty="0">
                <a:latin typeface="Calibri"/>
                <a:cs typeface="Calibri"/>
              </a:rPr>
              <a:t>подготовки»</a:t>
            </a:r>
            <a:endParaRPr sz="1600">
              <a:latin typeface="Calibri"/>
              <a:cs typeface="Calibri"/>
            </a:endParaRPr>
          </a:p>
        </p:txBody>
      </p:sp>
      <p:sp>
        <p:nvSpPr>
          <p:cNvPr id="7" name="object 7"/>
          <p:cNvSpPr txBox="1"/>
          <p:nvPr/>
        </p:nvSpPr>
        <p:spPr>
          <a:xfrm>
            <a:off x="5171313" y="2834462"/>
            <a:ext cx="2440940" cy="331470"/>
          </a:xfrm>
          <a:prstGeom prst="rect">
            <a:avLst/>
          </a:prstGeom>
        </p:spPr>
        <p:txBody>
          <a:bodyPr vert="horz" wrap="square" lIns="0" tIns="13335" rIns="0" bIns="0" rtlCol="0">
            <a:spAutoFit/>
          </a:bodyPr>
          <a:lstStyle/>
          <a:p>
            <a:pPr marL="12700">
              <a:lnSpc>
                <a:spcPct val="100000"/>
              </a:lnSpc>
              <a:spcBef>
                <a:spcPts val="105"/>
              </a:spcBef>
            </a:pPr>
            <a:r>
              <a:rPr sz="2000" b="1" spc="-5" dirty="0">
                <a:solidFill>
                  <a:srgbClr val="800000"/>
                </a:solidFill>
                <a:latin typeface="Calibri"/>
                <a:cs typeface="Calibri"/>
              </a:rPr>
              <a:t>Основные</a:t>
            </a:r>
            <a:r>
              <a:rPr sz="2000" b="1" spc="-65" dirty="0">
                <a:solidFill>
                  <a:srgbClr val="800000"/>
                </a:solidFill>
                <a:latin typeface="Calibri"/>
                <a:cs typeface="Calibri"/>
              </a:rPr>
              <a:t> </a:t>
            </a:r>
            <a:r>
              <a:rPr sz="2000" b="1" spc="-5" dirty="0">
                <a:solidFill>
                  <a:srgbClr val="800000"/>
                </a:solidFill>
                <a:latin typeface="Calibri"/>
                <a:cs typeface="Calibri"/>
              </a:rPr>
              <a:t>изменения</a:t>
            </a:r>
            <a:endParaRPr sz="2000" dirty="0">
              <a:solidFill>
                <a:srgbClr val="800000"/>
              </a:solidFill>
              <a:latin typeface="Calibri"/>
              <a:cs typeface="Calibri"/>
            </a:endParaRPr>
          </a:p>
        </p:txBody>
      </p:sp>
      <p:sp>
        <p:nvSpPr>
          <p:cNvPr id="8" name="object 8"/>
          <p:cNvSpPr txBox="1"/>
          <p:nvPr/>
        </p:nvSpPr>
        <p:spPr>
          <a:xfrm>
            <a:off x="5213096" y="986789"/>
            <a:ext cx="1748789" cy="330835"/>
          </a:xfrm>
          <a:prstGeom prst="rect">
            <a:avLst/>
          </a:prstGeom>
        </p:spPr>
        <p:txBody>
          <a:bodyPr vert="horz" wrap="square" lIns="0" tIns="13335" rIns="0" bIns="0" rtlCol="0">
            <a:spAutoFit/>
          </a:bodyPr>
          <a:lstStyle/>
          <a:p>
            <a:pPr marL="12700">
              <a:lnSpc>
                <a:spcPct val="100000"/>
              </a:lnSpc>
              <a:spcBef>
                <a:spcPts val="105"/>
              </a:spcBef>
            </a:pPr>
            <a:r>
              <a:rPr sz="2000" b="1" spc="-10" dirty="0">
                <a:solidFill>
                  <a:srgbClr val="800000"/>
                </a:solidFill>
                <a:latin typeface="Calibri"/>
                <a:cs typeface="Calibri"/>
              </a:rPr>
              <a:t>Учебные</a:t>
            </a:r>
            <a:r>
              <a:rPr sz="2000" b="1" spc="-70" dirty="0">
                <a:solidFill>
                  <a:srgbClr val="800000"/>
                </a:solidFill>
                <a:latin typeface="Calibri"/>
                <a:cs typeface="Calibri"/>
              </a:rPr>
              <a:t> </a:t>
            </a:r>
            <a:r>
              <a:rPr sz="2000" b="1" dirty="0">
                <a:solidFill>
                  <a:srgbClr val="800000"/>
                </a:solidFill>
                <a:latin typeface="Calibri"/>
                <a:cs typeface="Calibri"/>
              </a:rPr>
              <a:t>сборы</a:t>
            </a:r>
            <a:endParaRPr sz="2000" dirty="0">
              <a:solidFill>
                <a:srgbClr val="800000"/>
              </a:solidFill>
              <a:latin typeface="Calibri"/>
              <a:cs typeface="Calibri"/>
            </a:endParaRPr>
          </a:p>
        </p:txBody>
      </p:sp>
      <p:sp>
        <p:nvSpPr>
          <p:cNvPr id="9" name="object 9"/>
          <p:cNvSpPr txBox="1"/>
          <p:nvPr/>
        </p:nvSpPr>
        <p:spPr>
          <a:xfrm>
            <a:off x="5189601" y="1587754"/>
            <a:ext cx="2516505" cy="513080"/>
          </a:xfrm>
          <a:prstGeom prst="rect">
            <a:avLst/>
          </a:prstGeom>
        </p:spPr>
        <p:txBody>
          <a:bodyPr vert="horz" wrap="square" lIns="0" tIns="12065" rIns="0" bIns="0" rtlCol="0">
            <a:spAutoFit/>
          </a:bodyPr>
          <a:lstStyle/>
          <a:p>
            <a:pPr marL="299085" indent="-287020">
              <a:lnSpc>
                <a:spcPct val="100000"/>
              </a:lnSpc>
              <a:spcBef>
                <a:spcPts val="95"/>
              </a:spcBef>
              <a:buFont typeface="Wingdings"/>
              <a:buChar char=""/>
              <a:tabLst>
                <a:tab pos="299085" algn="l"/>
                <a:tab pos="299720" algn="l"/>
              </a:tabLst>
            </a:pPr>
            <a:r>
              <a:rPr sz="1600" spc="-5" dirty="0">
                <a:latin typeface="Calibri"/>
                <a:cs typeface="Calibri"/>
              </a:rPr>
              <a:t>в</a:t>
            </a:r>
            <a:r>
              <a:rPr sz="1600" spc="-15" dirty="0">
                <a:latin typeface="Calibri"/>
                <a:cs typeface="Calibri"/>
              </a:rPr>
              <a:t> </a:t>
            </a:r>
            <a:r>
              <a:rPr sz="1600" spc="-5" dirty="0">
                <a:latin typeface="Calibri"/>
                <a:cs typeface="Calibri"/>
              </a:rPr>
              <a:t>8</a:t>
            </a:r>
            <a:r>
              <a:rPr sz="1600" dirty="0">
                <a:latin typeface="Calibri"/>
                <a:cs typeface="Calibri"/>
              </a:rPr>
              <a:t> </a:t>
            </a:r>
            <a:r>
              <a:rPr sz="1600" spc="-5" dirty="0">
                <a:latin typeface="Calibri"/>
                <a:cs typeface="Calibri"/>
              </a:rPr>
              <a:t>классе</a:t>
            </a:r>
            <a:r>
              <a:rPr sz="1600" spc="-15" dirty="0">
                <a:latin typeface="Calibri"/>
                <a:cs typeface="Calibri"/>
              </a:rPr>
              <a:t> </a:t>
            </a:r>
            <a:r>
              <a:rPr sz="1600" spc="-10" dirty="0">
                <a:latin typeface="Calibri"/>
                <a:cs typeface="Calibri"/>
              </a:rPr>
              <a:t>(17</a:t>
            </a:r>
            <a:r>
              <a:rPr sz="1600" spc="5" dirty="0">
                <a:latin typeface="Calibri"/>
                <a:cs typeface="Calibri"/>
              </a:rPr>
              <a:t> </a:t>
            </a:r>
            <a:r>
              <a:rPr sz="1600" spc="-5" dirty="0">
                <a:latin typeface="Calibri"/>
                <a:cs typeface="Calibri"/>
              </a:rPr>
              <a:t>ч.,</a:t>
            </a:r>
            <a:r>
              <a:rPr sz="1600" dirty="0">
                <a:latin typeface="Calibri"/>
                <a:cs typeface="Calibri"/>
              </a:rPr>
              <a:t> </a:t>
            </a:r>
            <a:r>
              <a:rPr sz="1600" spc="-5" dirty="0">
                <a:latin typeface="Calibri"/>
                <a:cs typeface="Calibri"/>
              </a:rPr>
              <a:t>3 </a:t>
            </a:r>
            <a:r>
              <a:rPr sz="1600" spc="-10" dirty="0">
                <a:latin typeface="Calibri"/>
                <a:cs typeface="Calibri"/>
              </a:rPr>
              <a:t>дня)</a:t>
            </a:r>
            <a:endParaRPr sz="1600">
              <a:latin typeface="Calibri"/>
              <a:cs typeface="Calibri"/>
            </a:endParaRPr>
          </a:p>
          <a:p>
            <a:pPr marL="299085" indent="-287020">
              <a:lnSpc>
                <a:spcPct val="100000"/>
              </a:lnSpc>
              <a:buFont typeface="Wingdings"/>
              <a:buChar char=""/>
              <a:tabLst>
                <a:tab pos="299085" algn="l"/>
                <a:tab pos="299720" algn="l"/>
              </a:tabLst>
            </a:pPr>
            <a:r>
              <a:rPr sz="1600" spc="-5" dirty="0">
                <a:latin typeface="Calibri"/>
                <a:cs typeface="Calibri"/>
              </a:rPr>
              <a:t>в</a:t>
            </a:r>
            <a:r>
              <a:rPr sz="1600" spc="-15" dirty="0">
                <a:latin typeface="Calibri"/>
                <a:cs typeface="Calibri"/>
              </a:rPr>
              <a:t> </a:t>
            </a:r>
            <a:r>
              <a:rPr sz="1600" spc="-5" dirty="0">
                <a:latin typeface="Calibri"/>
                <a:cs typeface="Calibri"/>
              </a:rPr>
              <a:t>10 классе</a:t>
            </a:r>
            <a:r>
              <a:rPr sz="1600" spc="-10" dirty="0">
                <a:latin typeface="Calibri"/>
                <a:cs typeface="Calibri"/>
              </a:rPr>
              <a:t> (35</a:t>
            </a:r>
            <a:r>
              <a:rPr sz="1600" spc="10" dirty="0">
                <a:latin typeface="Calibri"/>
                <a:cs typeface="Calibri"/>
              </a:rPr>
              <a:t> </a:t>
            </a:r>
            <a:r>
              <a:rPr sz="1600" spc="-5" dirty="0">
                <a:latin typeface="Calibri"/>
                <a:cs typeface="Calibri"/>
              </a:rPr>
              <a:t>ч.,</a:t>
            </a:r>
            <a:r>
              <a:rPr sz="1600" spc="-10" dirty="0">
                <a:latin typeface="Calibri"/>
                <a:cs typeface="Calibri"/>
              </a:rPr>
              <a:t> </a:t>
            </a:r>
            <a:r>
              <a:rPr sz="1600" spc="-5" dirty="0">
                <a:latin typeface="Calibri"/>
                <a:cs typeface="Calibri"/>
              </a:rPr>
              <a:t>5</a:t>
            </a:r>
            <a:r>
              <a:rPr sz="1600" spc="-10" dirty="0">
                <a:latin typeface="Calibri"/>
                <a:cs typeface="Calibri"/>
              </a:rPr>
              <a:t> дней)</a:t>
            </a:r>
            <a:endParaRPr sz="1600">
              <a:latin typeface="Calibri"/>
              <a:cs typeface="Calibri"/>
            </a:endParaRPr>
          </a:p>
        </p:txBody>
      </p:sp>
      <p:pic>
        <p:nvPicPr>
          <p:cNvPr id="10" name="object 10"/>
          <p:cNvPicPr/>
          <p:nvPr/>
        </p:nvPicPr>
        <p:blipFill>
          <a:blip r:embed="rId3" cstate="print"/>
          <a:stretch>
            <a:fillRect/>
          </a:stretch>
        </p:blipFill>
        <p:spPr>
          <a:xfrm>
            <a:off x="4443984" y="934211"/>
            <a:ext cx="582167" cy="582168"/>
          </a:xfrm>
          <a:prstGeom prst="rect">
            <a:avLst/>
          </a:prstGeom>
        </p:spPr>
      </p:pic>
      <p:grpSp>
        <p:nvGrpSpPr>
          <p:cNvPr id="11" name="object 11"/>
          <p:cNvGrpSpPr/>
          <p:nvPr/>
        </p:nvGrpSpPr>
        <p:grpSpPr>
          <a:xfrm>
            <a:off x="870203" y="1051560"/>
            <a:ext cx="1621790" cy="934719"/>
            <a:chOff x="870203" y="1051560"/>
            <a:chExt cx="1621790" cy="934719"/>
          </a:xfrm>
          <a:solidFill>
            <a:srgbClr val="171F39"/>
          </a:solidFill>
        </p:grpSpPr>
        <p:sp>
          <p:nvSpPr>
            <p:cNvPr id="12" name="object 12"/>
            <p:cNvSpPr/>
            <p:nvPr/>
          </p:nvSpPr>
          <p:spPr>
            <a:xfrm>
              <a:off x="876299" y="1057656"/>
              <a:ext cx="1609725" cy="922019"/>
            </a:xfrm>
            <a:custGeom>
              <a:avLst/>
              <a:gdLst/>
              <a:ahLst/>
              <a:cxnLst/>
              <a:rect l="l" t="t" r="r" b="b"/>
              <a:pathLst>
                <a:path w="1609725" h="922019">
                  <a:moveTo>
                    <a:pt x="1455674" y="0"/>
                  </a:moveTo>
                  <a:lnTo>
                    <a:pt x="153669" y="0"/>
                  </a:lnTo>
                  <a:lnTo>
                    <a:pt x="105096" y="7837"/>
                  </a:lnTo>
                  <a:lnTo>
                    <a:pt x="62912" y="29659"/>
                  </a:lnTo>
                  <a:lnTo>
                    <a:pt x="29648" y="62929"/>
                  </a:lnTo>
                  <a:lnTo>
                    <a:pt x="7833" y="105111"/>
                  </a:lnTo>
                  <a:lnTo>
                    <a:pt x="0" y="153670"/>
                  </a:lnTo>
                  <a:lnTo>
                    <a:pt x="0" y="768350"/>
                  </a:lnTo>
                  <a:lnTo>
                    <a:pt x="7833" y="816908"/>
                  </a:lnTo>
                  <a:lnTo>
                    <a:pt x="29648" y="859090"/>
                  </a:lnTo>
                  <a:lnTo>
                    <a:pt x="62912" y="892360"/>
                  </a:lnTo>
                  <a:lnTo>
                    <a:pt x="105096" y="914182"/>
                  </a:lnTo>
                  <a:lnTo>
                    <a:pt x="153669" y="922020"/>
                  </a:lnTo>
                  <a:lnTo>
                    <a:pt x="1455674" y="922020"/>
                  </a:lnTo>
                  <a:lnTo>
                    <a:pt x="1504232" y="914182"/>
                  </a:lnTo>
                  <a:lnTo>
                    <a:pt x="1546414" y="892360"/>
                  </a:lnTo>
                  <a:lnTo>
                    <a:pt x="1579684" y="859090"/>
                  </a:lnTo>
                  <a:lnTo>
                    <a:pt x="1601506" y="816908"/>
                  </a:lnTo>
                  <a:lnTo>
                    <a:pt x="1609344" y="768350"/>
                  </a:lnTo>
                  <a:lnTo>
                    <a:pt x="1609344" y="153670"/>
                  </a:lnTo>
                  <a:lnTo>
                    <a:pt x="1601506" y="105111"/>
                  </a:lnTo>
                  <a:lnTo>
                    <a:pt x="1579684" y="62929"/>
                  </a:lnTo>
                  <a:lnTo>
                    <a:pt x="1546414" y="29659"/>
                  </a:lnTo>
                  <a:lnTo>
                    <a:pt x="1504232" y="7837"/>
                  </a:lnTo>
                  <a:lnTo>
                    <a:pt x="1455674" y="0"/>
                  </a:lnTo>
                  <a:close/>
                </a:path>
              </a:pathLst>
            </a:custGeom>
            <a:grpFill/>
          </p:spPr>
          <p:txBody>
            <a:bodyPr wrap="square" lIns="0" tIns="0" rIns="0" bIns="0" rtlCol="0"/>
            <a:lstStyle/>
            <a:p>
              <a:endParaRPr/>
            </a:p>
          </p:txBody>
        </p:sp>
        <p:sp>
          <p:nvSpPr>
            <p:cNvPr id="13" name="object 13"/>
            <p:cNvSpPr/>
            <p:nvPr/>
          </p:nvSpPr>
          <p:spPr>
            <a:xfrm>
              <a:off x="876299" y="1057656"/>
              <a:ext cx="1609725" cy="922019"/>
            </a:xfrm>
            <a:custGeom>
              <a:avLst/>
              <a:gdLst/>
              <a:ahLst/>
              <a:cxnLst/>
              <a:rect l="l" t="t" r="r" b="b"/>
              <a:pathLst>
                <a:path w="1609725" h="922019">
                  <a:moveTo>
                    <a:pt x="0" y="153670"/>
                  </a:moveTo>
                  <a:lnTo>
                    <a:pt x="7833" y="105111"/>
                  </a:lnTo>
                  <a:lnTo>
                    <a:pt x="29648" y="62929"/>
                  </a:lnTo>
                  <a:lnTo>
                    <a:pt x="62912" y="29659"/>
                  </a:lnTo>
                  <a:lnTo>
                    <a:pt x="105096" y="7837"/>
                  </a:lnTo>
                  <a:lnTo>
                    <a:pt x="153669" y="0"/>
                  </a:lnTo>
                  <a:lnTo>
                    <a:pt x="1455674" y="0"/>
                  </a:lnTo>
                  <a:lnTo>
                    <a:pt x="1504232" y="7837"/>
                  </a:lnTo>
                  <a:lnTo>
                    <a:pt x="1546414" y="29659"/>
                  </a:lnTo>
                  <a:lnTo>
                    <a:pt x="1579684" y="62929"/>
                  </a:lnTo>
                  <a:lnTo>
                    <a:pt x="1601506" y="105111"/>
                  </a:lnTo>
                  <a:lnTo>
                    <a:pt x="1609344" y="153670"/>
                  </a:lnTo>
                  <a:lnTo>
                    <a:pt x="1609344" y="768350"/>
                  </a:lnTo>
                  <a:lnTo>
                    <a:pt x="1601506" y="816908"/>
                  </a:lnTo>
                  <a:lnTo>
                    <a:pt x="1579684" y="859090"/>
                  </a:lnTo>
                  <a:lnTo>
                    <a:pt x="1546414" y="892360"/>
                  </a:lnTo>
                  <a:lnTo>
                    <a:pt x="1504232" y="914182"/>
                  </a:lnTo>
                  <a:lnTo>
                    <a:pt x="1455674" y="922020"/>
                  </a:lnTo>
                  <a:lnTo>
                    <a:pt x="153669" y="922020"/>
                  </a:lnTo>
                  <a:lnTo>
                    <a:pt x="105096" y="914182"/>
                  </a:lnTo>
                  <a:lnTo>
                    <a:pt x="62912" y="892360"/>
                  </a:lnTo>
                  <a:lnTo>
                    <a:pt x="29648" y="859090"/>
                  </a:lnTo>
                  <a:lnTo>
                    <a:pt x="7833" y="816908"/>
                  </a:lnTo>
                  <a:lnTo>
                    <a:pt x="0" y="768350"/>
                  </a:lnTo>
                  <a:lnTo>
                    <a:pt x="0" y="153670"/>
                  </a:lnTo>
                  <a:close/>
                </a:path>
              </a:pathLst>
            </a:custGeom>
            <a:grpFill/>
            <a:ln w="12192">
              <a:solidFill>
                <a:srgbClr val="41709C"/>
              </a:solidFill>
            </a:ln>
          </p:spPr>
          <p:txBody>
            <a:bodyPr wrap="square" lIns="0" tIns="0" rIns="0" bIns="0" rtlCol="0"/>
            <a:lstStyle/>
            <a:p>
              <a:endParaRPr/>
            </a:p>
          </p:txBody>
        </p:sp>
      </p:grpSp>
      <p:sp>
        <p:nvSpPr>
          <p:cNvPr id="14" name="object 14"/>
          <p:cNvSpPr txBox="1"/>
          <p:nvPr/>
        </p:nvSpPr>
        <p:spPr>
          <a:xfrm>
            <a:off x="1086713" y="1250061"/>
            <a:ext cx="1186180" cy="513080"/>
          </a:xfrm>
          <a:prstGeom prst="rect">
            <a:avLst/>
          </a:prstGeom>
        </p:spPr>
        <p:txBody>
          <a:bodyPr vert="horz" wrap="square" lIns="0" tIns="12065" rIns="0" bIns="0" rtlCol="0">
            <a:spAutoFit/>
          </a:bodyPr>
          <a:lstStyle/>
          <a:p>
            <a:pPr marL="12700" marR="5080" indent="190500">
              <a:lnSpc>
                <a:spcPct val="100000"/>
              </a:lnSpc>
              <a:spcBef>
                <a:spcPts val="95"/>
              </a:spcBef>
            </a:pPr>
            <a:r>
              <a:rPr sz="1600" b="1" spc="-10" dirty="0">
                <a:solidFill>
                  <a:srgbClr val="FFFFFF"/>
                </a:solidFill>
                <a:latin typeface="Calibri"/>
                <a:cs typeface="Calibri"/>
              </a:rPr>
              <a:t>Закон </a:t>
            </a:r>
            <a:r>
              <a:rPr sz="1600" b="1" spc="-5" dirty="0">
                <a:solidFill>
                  <a:srgbClr val="FFFFFF"/>
                </a:solidFill>
                <a:latin typeface="Calibri"/>
                <a:cs typeface="Calibri"/>
              </a:rPr>
              <a:t>об </a:t>
            </a:r>
            <a:r>
              <a:rPr sz="1600" b="1" dirty="0">
                <a:solidFill>
                  <a:srgbClr val="FFFFFF"/>
                </a:solidFill>
                <a:latin typeface="Calibri"/>
                <a:cs typeface="Calibri"/>
              </a:rPr>
              <a:t> </a:t>
            </a:r>
            <a:r>
              <a:rPr sz="1600" b="1" spc="-5" dirty="0">
                <a:solidFill>
                  <a:srgbClr val="FFFFFF"/>
                </a:solidFill>
                <a:latin typeface="Calibri"/>
                <a:cs typeface="Calibri"/>
              </a:rPr>
              <a:t>о</a:t>
            </a:r>
            <a:r>
              <a:rPr sz="1600" b="1" spc="-10" dirty="0">
                <a:solidFill>
                  <a:srgbClr val="FFFFFF"/>
                </a:solidFill>
                <a:latin typeface="Calibri"/>
                <a:cs typeface="Calibri"/>
              </a:rPr>
              <a:t>браз</a:t>
            </a:r>
            <a:r>
              <a:rPr sz="1600" b="1" dirty="0">
                <a:solidFill>
                  <a:srgbClr val="FFFFFF"/>
                </a:solidFill>
                <a:latin typeface="Calibri"/>
                <a:cs typeface="Calibri"/>
              </a:rPr>
              <a:t>о</a:t>
            </a:r>
            <a:r>
              <a:rPr sz="1600" b="1" spc="-5" dirty="0">
                <a:solidFill>
                  <a:srgbClr val="FFFFFF"/>
                </a:solidFill>
                <a:latin typeface="Calibri"/>
                <a:cs typeface="Calibri"/>
              </a:rPr>
              <a:t>вании</a:t>
            </a:r>
            <a:endParaRPr sz="1600">
              <a:latin typeface="Calibri"/>
              <a:cs typeface="Calibri"/>
            </a:endParaRPr>
          </a:p>
        </p:txBody>
      </p:sp>
      <p:grpSp>
        <p:nvGrpSpPr>
          <p:cNvPr id="15" name="object 15"/>
          <p:cNvGrpSpPr/>
          <p:nvPr/>
        </p:nvGrpSpPr>
        <p:grpSpPr>
          <a:xfrm>
            <a:off x="2676144" y="3311652"/>
            <a:ext cx="1539240" cy="969644"/>
            <a:chOff x="2676144" y="3311652"/>
            <a:chExt cx="1539240" cy="969644"/>
          </a:xfrm>
          <a:solidFill>
            <a:srgbClr val="171F39"/>
          </a:solidFill>
        </p:grpSpPr>
        <p:sp>
          <p:nvSpPr>
            <p:cNvPr id="16" name="object 16"/>
            <p:cNvSpPr/>
            <p:nvPr/>
          </p:nvSpPr>
          <p:spPr>
            <a:xfrm>
              <a:off x="2682240" y="3317748"/>
              <a:ext cx="1527175" cy="957580"/>
            </a:xfrm>
            <a:custGeom>
              <a:avLst/>
              <a:gdLst/>
              <a:ahLst/>
              <a:cxnLst/>
              <a:rect l="l" t="t" r="r" b="b"/>
              <a:pathLst>
                <a:path w="1527175" h="957579">
                  <a:moveTo>
                    <a:pt x="1367536" y="0"/>
                  </a:moveTo>
                  <a:lnTo>
                    <a:pt x="159512" y="0"/>
                  </a:lnTo>
                  <a:lnTo>
                    <a:pt x="109077" y="8128"/>
                  </a:lnTo>
                  <a:lnTo>
                    <a:pt x="65288" y="30764"/>
                  </a:lnTo>
                  <a:lnTo>
                    <a:pt x="30764" y="65288"/>
                  </a:lnTo>
                  <a:lnTo>
                    <a:pt x="8127" y="109077"/>
                  </a:lnTo>
                  <a:lnTo>
                    <a:pt x="0" y="159512"/>
                  </a:lnTo>
                  <a:lnTo>
                    <a:pt x="0" y="797559"/>
                  </a:lnTo>
                  <a:lnTo>
                    <a:pt x="8127" y="847994"/>
                  </a:lnTo>
                  <a:lnTo>
                    <a:pt x="30764" y="891783"/>
                  </a:lnTo>
                  <a:lnTo>
                    <a:pt x="65288" y="926307"/>
                  </a:lnTo>
                  <a:lnTo>
                    <a:pt x="109077" y="948943"/>
                  </a:lnTo>
                  <a:lnTo>
                    <a:pt x="159512" y="957071"/>
                  </a:lnTo>
                  <a:lnTo>
                    <a:pt x="1367536" y="957071"/>
                  </a:lnTo>
                  <a:lnTo>
                    <a:pt x="1417970" y="948944"/>
                  </a:lnTo>
                  <a:lnTo>
                    <a:pt x="1461759" y="926307"/>
                  </a:lnTo>
                  <a:lnTo>
                    <a:pt x="1496283" y="891783"/>
                  </a:lnTo>
                  <a:lnTo>
                    <a:pt x="1518920" y="847994"/>
                  </a:lnTo>
                  <a:lnTo>
                    <a:pt x="1527048" y="797559"/>
                  </a:lnTo>
                  <a:lnTo>
                    <a:pt x="1527048" y="159512"/>
                  </a:lnTo>
                  <a:lnTo>
                    <a:pt x="1518919" y="109077"/>
                  </a:lnTo>
                  <a:lnTo>
                    <a:pt x="1496283" y="65288"/>
                  </a:lnTo>
                  <a:lnTo>
                    <a:pt x="1461759" y="30764"/>
                  </a:lnTo>
                  <a:lnTo>
                    <a:pt x="1417970" y="8127"/>
                  </a:lnTo>
                  <a:lnTo>
                    <a:pt x="1367536" y="0"/>
                  </a:lnTo>
                  <a:close/>
                </a:path>
              </a:pathLst>
            </a:custGeom>
            <a:grpFill/>
          </p:spPr>
          <p:txBody>
            <a:bodyPr wrap="square" lIns="0" tIns="0" rIns="0" bIns="0" rtlCol="0"/>
            <a:lstStyle/>
            <a:p>
              <a:endParaRPr/>
            </a:p>
          </p:txBody>
        </p:sp>
        <p:sp>
          <p:nvSpPr>
            <p:cNvPr id="17" name="object 17"/>
            <p:cNvSpPr/>
            <p:nvPr/>
          </p:nvSpPr>
          <p:spPr>
            <a:xfrm>
              <a:off x="2682240" y="3317748"/>
              <a:ext cx="1527175" cy="957580"/>
            </a:xfrm>
            <a:custGeom>
              <a:avLst/>
              <a:gdLst/>
              <a:ahLst/>
              <a:cxnLst/>
              <a:rect l="l" t="t" r="r" b="b"/>
              <a:pathLst>
                <a:path w="1527175" h="957579">
                  <a:moveTo>
                    <a:pt x="0" y="159512"/>
                  </a:moveTo>
                  <a:lnTo>
                    <a:pt x="8127" y="109077"/>
                  </a:lnTo>
                  <a:lnTo>
                    <a:pt x="30764" y="65288"/>
                  </a:lnTo>
                  <a:lnTo>
                    <a:pt x="65288" y="30764"/>
                  </a:lnTo>
                  <a:lnTo>
                    <a:pt x="109077" y="8128"/>
                  </a:lnTo>
                  <a:lnTo>
                    <a:pt x="159512" y="0"/>
                  </a:lnTo>
                  <a:lnTo>
                    <a:pt x="1367536" y="0"/>
                  </a:lnTo>
                  <a:lnTo>
                    <a:pt x="1417970" y="8127"/>
                  </a:lnTo>
                  <a:lnTo>
                    <a:pt x="1461759" y="30764"/>
                  </a:lnTo>
                  <a:lnTo>
                    <a:pt x="1496283" y="65288"/>
                  </a:lnTo>
                  <a:lnTo>
                    <a:pt x="1518919" y="109077"/>
                  </a:lnTo>
                  <a:lnTo>
                    <a:pt x="1527048" y="159512"/>
                  </a:lnTo>
                  <a:lnTo>
                    <a:pt x="1527048" y="797559"/>
                  </a:lnTo>
                  <a:lnTo>
                    <a:pt x="1518920" y="847994"/>
                  </a:lnTo>
                  <a:lnTo>
                    <a:pt x="1496283" y="891783"/>
                  </a:lnTo>
                  <a:lnTo>
                    <a:pt x="1461759" y="926307"/>
                  </a:lnTo>
                  <a:lnTo>
                    <a:pt x="1417970" y="948944"/>
                  </a:lnTo>
                  <a:lnTo>
                    <a:pt x="1367536" y="957071"/>
                  </a:lnTo>
                  <a:lnTo>
                    <a:pt x="159512" y="957071"/>
                  </a:lnTo>
                  <a:lnTo>
                    <a:pt x="109077" y="948943"/>
                  </a:lnTo>
                  <a:lnTo>
                    <a:pt x="65288" y="926307"/>
                  </a:lnTo>
                  <a:lnTo>
                    <a:pt x="30764" y="891783"/>
                  </a:lnTo>
                  <a:lnTo>
                    <a:pt x="8127" y="847994"/>
                  </a:lnTo>
                  <a:lnTo>
                    <a:pt x="0" y="797559"/>
                  </a:lnTo>
                  <a:lnTo>
                    <a:pt x="0" y="159512"/>
                  </a:lnTo>
                  <a:close/>
                </a:path>
              </a:pathLst>
            </a:custGeom>
            <a:grpFill/>
            <a:ln w="12192">
              <a:solidFill>
                <a:srgbClr val="41709C"/>
              </a:solidFill>
            </a:ln>
          </p:spPr>
          <p:txBody>
            <a:bodyPr wrap="square" lIns="0" tIns="0" rIns="0" bIns="0" rtlCol="0"/>
            <a:lstStyle/>
            <a:p>
              <a:endParaRPr/>
            </a:p>
          </p:txBody>
        </p:sp>
      </p:grpSp>
      <p:sp>
        <p:nvSpPr>
          <p:cNvPr id="18" name="object 18"/>
          <p:cNvSpPr txBox="1"/>
          <p:nvPr/>
        </p:nvSpPr>
        <p:spPr>
          <a:xfrm>
            <a:off x="3068192" y="3406521"/>
            <a:ext cx="756285" cy="756920"/>
          </a:xfrm>
          <a:prstGeom prst="rect">
            <a:avLst/>
          </a:prstGeom>
          <a:solidFill>
            <a:srgbClr val="171F39"/>
          </a:solidFill>
        </p:spPr>
        <p:txBody>
          <a:bodyPr vert="horz" wrap="square" lIns="0" tIns="12065" rIns="0" bIns="0" rtlCol="0">
            <a:spAutoFit/>
          </a:bodyPr>
          <a:lstStyle/>
          <a:p>
            <a:pPr algn="ctr">
              <a:lnSpc>
                <a:spcPct val="100000"/>
              </a:lnSpc>
              <a:spcBef>
                <a:spcPts val="95"/>
              </a:spcBef>
            </a:pPr>
            <a:r>
              <a:rPr sz="1600" b="1" spc="-5" dirty="0">
                <a:solidFill>
                  <a:srgbClr val="FFFFFF"/>
                </a:solidFill>
                <a:latin typeface="Calibri"/>
                <a:cs typeface="Calibri"/>
              </a:rPr>
              <a:t>ФРП,</a:t>
            </a:r>
            <a:endParaRPr sz="1600" dirty="0">
              <a:latin typeface="Calibri"/>
              <a:cs typeface="Calibri"/>
            </a:endParaRPr>
          </a:p>
          <a:p>
            <a:pPr algn="ctr">
              <a:lnSpc>
                <a:spcPct val="100000"/>
              </a:lnSpc>
            </a:pPr>
            <a:r>
              <a:rPr sz="1600" b="1" spc="-5" dirty="0">
                <a:solidFill>
                  <a:srgbClr val="FFFFFF"/>
                </a:solidFill>
                <a:latin typeface="Calibri"/>
                <a:cs typeface="Calibri"/>
              </a:rPr>
              <a:t>единый</a:t>
            </a:r>
            <a:endParaRPr sz="1600" dirty="0">
              <a:latin typeface="Calibri"/>
              <a:cs typeface="Calibri"/>
            </a:endParaRPr>
          </a:p>
          <a:p>
            <a:pPr algn="ctr">
              <a:lnSpc>
                <a:spcPct val="100000"/>
              </a:lnSpc>
            </a:pPr>
            <a:r>
              <a:rPr sz="1600" b="1" spc="-5" dirty="0">
                <a:solidFill>
                  <a:srgbClr val="FFFFFF"/>
                </a:solidFill>
                <a:latin typeface="Calibri"/>
                <a:cs typeface="Calibri"/>
              </a:rPr>
              <a:t>учебник</a:t>
            </a:r>
            <a:endParaRPr sz="1600" dirty="0">
              <a:latin typeface="Calibri"/>
              <a:cs typeface="Calibri"/>
            </a:endParaRPr>
          </a:p>
        </p:txBody>
      </p:sp>
      <p:grpSp>
        <p:nvGrpSpPr>
          <p:cNvPr id="19" name="object 19"/>
          <p:cNvGrpSpPr/>
          <p:nvPr/>
        </p:nvGrpSpPr>
        <p:grpSpPr>
          <a:xfrm>
            <a:off x="1674876" y="2154935"/>
            <a:ext cx="1621790" cy="995680"/>
            <a:chOff x="1674876" y="2154935"/>
            <a:chExt cx="1621790" cy="995680"/>
          </a:xfrm>
          <a:solidFill>
            <a:srgbClr val="171F39"/>
          </a:solidFill>
        </p:grpSpPr>
        <p:sp>
          <p:nvSpPr>
            <p:cNvPr id="20" name="object 20"/>
            <p:cNvSpPr/>
            <p:nvPr/>
          </p:nvSpPr>
          <p:spPr>
            <a:xfrm>
              <a:off x="1680972" y="2161031"/>
              <a:ext cx="1609725" cy="982980"/>
            </a:xfrm>
            <a:custGeom>
              <a:avLst/>
              <a:gdLst/>
              <a:ahLst/>
              <a:cxnLst/>
              <a:rect l="l" t="t" r="r" b="b"/>
              <a:pathLst>
                <a:path w="1609725" h="982980">
                  <a:moveTo>
                    <a:pt x="1445514" y="0"/>
                  </a:moveTo>
                  <a:lnTo>
                    <a:pt x="163829" y="0"/>
                  </a:lnTo>
                  <a:lnTo>
                    <a:pt x="120297" y="5856"/>
                  </a:lnTo>
                  <a:lnTo>
                    <a:pt x="81167" y="22380"/>
                  </a:lnTo>
                  <a:lnTo>
                    <a:pt x="48006" y="48005"/>
                  </a:lnTo>
                  <a:lnTo>
                    <a:pt x="22380" y="81167"/>
                  </a:lnTo>
                  <a:lnTo>
                    <a:pt x="5856" y="120297"/>
                  </a:lnTo>
                  <a:lnTo>
                    <a:pt x="0" y="163829"/>
                  </a:lnTo>
                  <a:lnTo>
                    <a:pt x="0" y="819150"/>
                  </a:lnTo>
                  <a:lnTo>
                    <a:pt x="5856" y="862682"/>
                  </a:lnTo>
                  <a:lnTo>
                    <a:pt x="22380" y="901812"/>
                  </a:lnTo>
                  <a:lnTo>
                    <a:pt x="48005" y="934973"/>
                  </a:lnTo>
                  <a:lnTo>
                    <a:pt x="81167" y="960599"/>
                  </a:lnTo>
                  <a:lnTo>
                    <a:pt x="120297" y="977123"/>
                  </a:lnTo>
                  <a:lnTo>
                    <a:pt x="163829" y="982979"/>
                  </a:lnTo>
                  <a:lnTo>
                    <a:pt x="1445514" y="982979"/>
                  </a:lnTo>
                  <a:lnTo>
                    <a:pt x="1489046" y="977123"/>
                  </a:lnTo>
                  <a:lnTo>
                    <a:pt x="1528176" y="960599"/>
                  </a:lnTo>
                  <a:lnTo>
                    <a:pt x="1561338" y="934973"/>
                  </a:lnTo>
                  <a:lnTo>
                    <a:pt x="1586963" y="901812"/>
                  </a:lnTo>
                  <a:lnTo>
                    <a:pt x="1603487" y="862682"/>
                  </a:lnTo>
                  <a:lnTo>
                    <a:pt x="1609343" y="819150"/>
                  </a:lnTo>
                  <a:lnTo>
                    <a:pt x="1609343" y="163829"/>
                  </a:lnTo>
                  <a:lnTo>
                    <a:pt x="1603487" y="120297"/>
                  </a:lnTo>
                  <a:lnTo>
                    <a:pt x="1586963" y="81167"/>
                  </a:lnTo>
                  <a:lnTo>
                    <a:pt x="1561338" y="48005"/>
                  </a:lnTo>
                  <a:lnTo>
                    <a:pt x="1528176" y="22380"/>
                  </a:lnTo>
                  <a:lnTo>
                    <a:pt x="1489046" y="5856"/>
                  </a:lnTo>
                  <a:lnTo>
                    <a:pt x="1445514" y="0"/>
                  </a:lnTo>
                  <a:close/>
                </a:path>
              </a:pathLst>
            </a:custGeom>
            <a:grpFill/>
          </p:spPr>
          <p:txBody>
            <a:bodyPr wrap="square" lIns="0" tIns="0" rIns="0" bIns="0" rtlCol="0"/>
            <a:lstStyle/>
            <a:p>
              <a:endParaRPr/>
            </a:p>
          </p:txBody>
        </p:sp>
        <p:sp>
          <p:nvSpPr>
            <p:cNvPr id="21" name="object 21"/>
            <p:cNvSpPr/>
            <p:nvPr/>
          </p:nvSpPr>
          <p:spPr>
            <a:xfrm>
              <a:off x="1680972" y="2161031"/>
              <a:ext cx="1609725" cy="982980"/>
            </a:xfrm>
            <a:custGeom>
              <a:avLst/>
              <a:gdLst/>
              <a:ahLst/>
              <a:cxnLst/>
              <a:rect l="l" t="t" r="r" b="b"/>
              <a:pathLst>
                <a:path w="1609725" h="982980">
                  <a:moveTo>
                    <a:pt x="0" y="163829"/>
                  </a:moveTo>
                  <a:lnTo>
                    <a:pt x="5856" y="120297"/>
                  </a:lnTo>
                  <a:lnTo>
                    <a:pt x="22380" y="81167"/>
                  </a:lnTo>
                  <a:lnTo>
                    <a:pt x="48006" y="48005"/>
                  </a:lnTo>
                  <a:lnTo>
                    <a:pt x="81167" y="22380"/>
                  </a:lnTo>
                  <a:lnTo>
                    <a:pt x="120297" y="5856"/>
                  </a:lnTo>
                  <a:lnTo>
                    <a:pt x="163829" y="0"/>
                  </a:lnTo>
                  <a:lnTo>
                    <a:pt x="1445514" y="0"/>
                  </a:lnTo>
                  <a:lnTo>
                    <a:pt x="1489046" y="5856"/>
                  </a:lnTo>
                  <a:lnTo>
                    <a:pt x="1528176" y="22380"/>
                  </a:lnTo>
                  <a:lnTo>
                    <a:pt x="1561338" y="48005"/>
                  </a:lnTo>
                  <a:lnTo>
                    <a:pt x="1586963" y="81167"/>
                  </a:lnTo>
                  <a:lnTo>
                    <a:pt x="1603487" y="120297"/>
                  </a:lnTo>
                  <a:lnTo>
                    <a:pt x="1609343" y="163829"/>
                  </a:lnTo>
                  <a:lnTo>
                    <a:pt x="1609343" y="819150"/>
                  </a:lnTo>
                  <a:lnTo>
                    <a:pt x="1603487" y="862682"/>
                  </a:lnTo>
                  <a:lnTo>
                    <a:pt x="1586963" y="901812"/>
                  </a:lnTo>
                  <a:lnTo>
                    <a:pt x="1561338" y="934973"/>
                  </a:lnTo>
                  <a:lnTo>
                    <a:pt x="1528176" y="960599"/>
                  </a:lnTo>
                  <a:lnTo>
                    <a:pt x="1489046" y="977123"/>
                  </a:lnTo>
                  <a:lnTo>
                    <a:pt x="1445514" y="982979"/>
                  </a:lnTo>
                  <a:lnTo>
                    <a:pt x="163829" y="982979"/>
                  </a:lnTo>
                  <a:lnTo>
                    <a:pt x="120297" y="977123"/>
                  </a:lnTo>
                  <a:lnTo>
                    <a:pt x="81167" y="960599"/>
                  </a:lnTo>
                  <a:lnTo>
                    <a:pt x="48005" y="934973"/>
                  </a:lnTo>
                  <a:lnTo>
                    <a:pt x="22380" y="901812"/>
                  </a:lnTo>
                  <a:lnTo>
                    <a:pt x="5856" y="862682"/>
                  </a:lnTo>
                  <a:lnTo>
                    <a:pt x="0" y="819150"/>
                  </a:lnTo>
                  <a:lnTo>
                    <a:pt x="0" y="163829"/>
                  </a:lnTo>
                  <a:close/>
                </a:path>
              </a:pathLst>
            </a:custGeom>
            <a:grpFill/>
            <a:ln w="12191">
              <a:solidFill>
                <a:srgbClr val="41709C"/>
              </a:solidFill>
            </a:ln>
          </p:spPr>
          <p:txBody>
            <a:bodyPr wrap="square" lIns="0" tIns="0" rIns="0" bIns="0" rtlCol="0"/>
            <a:lstStyle/>
            <a:p>
              <a:endParaRPr/>
            </a:p>
          </p:txBody>
        </p:sp>
      </p:grpSp>
      <p:sp>
        <p:nvSpPr>
          <p:cNvPr id="22" name="object 22"/>
          <p:cNvSpPr txBox="1"/>
          <p:nvPr/>
        </p:nvSpPr>
        <p:spPr>
          <a:xfrm>
            <a:off x="1955673" y="2384551"/>
            <a:ext cx="1058545" cy="513080"/>
          </a:xfrm>
          <a:prstGeom prst="rect">
            <a:avLst/>
          </a:prstGeom>
        </p:spPr>
        <p:txBody>
          <a:bodyPr vert="horz" wrap="square" lIns="0" tIns="12065" rIns="0" bIns="0" rtlCol="0">
            <a:spAutoFit/>
          </a:bodyPr>
          <a:lstStyle/>
          <a:p>
            <a:pPr marL="12700">
              <a:lnSpc>
                <a:spcPct val="100000"/>
              </a:lnSpc>
              <a:spcBef>
                <a:spcPts val="95"/>
              </a:spcBef>
            </a:pPr>
            <a:r>
              <a:rPr sz="1600" b="1" spc="-20" dirty="0">
                <a:solidFill>
                  <a:srgbClr val="FFFFFF"/>
                </a:solidFill>
                <a:latin typeface="Calibri"/>
                <a:cs typeface="Calibri"/>
              </a:rPr>
              <a:t>ФГОС</a:t>
            </a:r>
            <a:r>
              <a:rPr sz="1600" b="1" spc="-60" dirty="0">
                <a:solidFill>
                  <a:srgbClr val="FFFFFF"/>
                </a:solidFill>
                <a:latin typeface="Calibri"/>
                <a:cs typeface="Calibri"/>
              </a:rPr>
              <a:t> </a:t>
            </a:r>
            <a:r>
              <a:rPr sz="1600" b="1" spc="-10" dirty="0">
                <a:solidFill>
                  <a:srgbClr val="FFFFFF"/>
                </a:solidFill>
                <a:latin typeface="Calibri"/>
                <a:cs typeface="Calibri"/>
              </a:rPr>
              <a:t>ООО*</a:t>
            </a:r>
            <a:endParaRPr sz="1600">
              <a:latin typeface="Calibri"/>
              <a:cs typeface="Calibri"/>
            </a:endParaRPr>
          </a:p>
          <a:p>
            <a:pPr marL="27305">
              <a:lnSpc>
                <a:spcPct val="100000"/>
              </a:lnSpc>
            </a:pPr>
            <a:r>
              <a:rPr sz="1600" b="1" spc="-20" dirty="0">
                <a:solidFill>
                  <a:srgbClr val="FFFFFF"/>
                </a:solidFill>
                <a:latin typeface="Calibri"/>
                <a:cs typeface="Calibri"/>
              </a:rPr>
              <a:t>ФГОС</a:t>
            </a:r>
            <a:r>
              <a:rPr sz="1600" b="1" spc="-55" dirty="0">
                <a:solidFill>
                  <a:srgbClr val="FFFFFF"/>
                </a:solidFill>
                <a:latin typeface="Calibri"/>
                <a:cs typeface="Calibri"/>
              </a:rPr>
              <a:t> </a:t>
            </a:r>
            <a:r>
              <a:rPr sz="1600" b="1" spc="-10" dirty="0">
                <a:solidFill>
                  <a:srgbClr val="FFFFFF"/>
                </a:solidFill>
                <a:latin typeface="Calibri"/>
                <a:cs typeface="Calibri"/>
              </a:rPr>
              <a:t>СОО*</a:t>
            </a:r>
            <a:endParaRPr sz="1600">
              <a:latin typeface="Calibri"/>
              <a:cs typeface="Calibri"/>
            </a:endParaRPr>
          </a:p>
        </p:txBody>
      </p:sp>
      <p:sp>
        <p:nvSpPr>
          <p:cNvPr id="23" name="object 23"/>
          <p:cNvSpPr/>
          <p:nvPr/>
        </p:nvSpPr>
        <p:spPr>
          <a:xfrm>
            <a:off x="1152144" y="2065020"/>
            <a:ext cx="462280" cy="576580"/>
          </a:xfrm>
          <a:custGeom>
            <a:avLst/>
            <a:gdLst/>
            <a:ahLst/>
            <a:cxnLst/>
            <a:rect l="l" t="t" r="r" b="b"/>
            <a:pathLst>
              <a:path w="462280" h="576580">
                <a:moveTo>
                  <a:pt x="115443" y="0"/>
                </a:moveTo>
                <a:lnTo>
                  <a:pt x="0" y="0"/>
                </a:lnTo>
                <a:lnTo>
                  <a:pt x="0" y="518413"/>
                </a:lnTo>
                <a:lnTo>
                  <a:pt x="346328" y="518413"/>
                </a:lnTo>
                <a:lnTo>
                  <a:pt x="346328" y="576071"/>
                </a:lnTo>
                <a:lnTo>
                  <a:pt x="461772" y="460628"/>
                </a:lnTo>
                <a:lnTo>
                  <a:pt x="346328" y="345185"/>
                </a:lnTo>
                <a:lnTo>
                  <a:pt x="346328" y="402970"/>
                </a:lnTo>
                <a:lnTo>
                  <a:pt x="115443" y="402970"/>
                </a:lnTo>
                <a:lnTo>
                  <a:pt x="115443" y="0"/>
                </a:lnTo>
                <a:close/>
              </a:path>
            </a:pathLst>
          </a:custGeom>
          <a:solidFill>
            <a:srgbClr val="BCD6ED"/>
          </a:solidFill>
        </p:spPr>
        <p:txBody>
          <a:bodyPr wrap="square" lIns="0" tIns="0" rIns="0" bIns="0" rtlCol="0"/>
          <a:lstStyle/>
          <a:p>
            <a:endParaRPr/>
          </a:p>
        </p:txBody>
      </p:sp>
      <p:sp>
        <p:nvSpPr>
          <p:cNvPr id="24" name="object 24"/>
          <p:cNvSpPr/>
          <p:nvPr/>
        </p:nvSpPr>
        <p:spPr>
          <a:xfrm>
            <a:off x="2122932" y="3224783"/>
            <a:ext cx="460375" cy="574675"/>
          </a:xfrm>
          <a:custGeom>
            <a:avLst/>
            <a:gdLst/>
            <a:ahLst/>
            <a:cxnLst/>
            <a:rect l="l" t="t" r="r" b="b"/>
            <a:pathLst>
              <a:path w="460375" h="574675">
                <a:moveTo>
                  <a:pt x="115062" y="0"/>
                </a:moveTo>
                <a:lnTo>
                  <a:pt x="0" y="0"/>
                </a:lnTo>
                <a:lnTo>
                  <a:pt x="0" y="517016"/>
                </a:lnTo>
                <a:lnTo>
                  <a:pt x="345186" y="517016"/>
                </a:lnTo>
                <a:lnTo>
                  <a:pt x="345186" y="574547"/>
                </a:lnTo>
                <a:lnTo>
                  <a:pt x="460248" y="459485"/>
                </a:lnTo>
                <a:lnTo>
                  <a:pt x="345186" y="344424"/>
                </a:lnTo>
                <a:lnTo>
                  <a:pt x="345186" y="401954"/>
                </a:lnTo>
                <a:lnTo>
                  <a:pt x="115062" y="401954"/>
                </a:lnTo>
                <a:lnTo>
                  <a:pt x="115062" y="0"/>
                </a:lnTo>
                <a:close/>
              </a:path>
            </a:pathLst>
          </a:custGeom>
          <a:solidFill>
            <a:srgbClr val="BCD6ED"/>
          </a:solidFill>
        </p:spPr>
        <p:txBody>
          <a:bodyPr wrap="square" lIns="0" tIns="0" rIns="0" bIns="0" rtlCol="0"/>
          <a:lstStyle/>
          <a:p>
            <a:endParaRPr/>
          </a:p>
        </p:txBody>
      </p:sp>
      <p:sp>
        <p:nvSpPr>
          <p:cNvPr id="25" name="object 25"/>
          <p:cNvSpPr txBox="1"/>
          <p:nvPr/>
        </p:nvSpPr>
        <p:spPr>
          <a:xfrm>
            <a:off x="1280541" y="4695189"/>
            <a:ext cx="2569210" cy="1077595"/>
          </a:xfrm>
          <a:prstGeom prst="rect">
            <a:avLst/>
          </a:prstGeom>
        </p:spPr>
        <p:txBody>
          <a:bodyPr vert="horz" wrap="square" lIns="0" tIns="12700" rIns="0" bIns="0" rtlCol="0">
            <a:spAutoFit/>
          </a:bodyPr>
          <a:lstStyle/>
          <a:p>
            <a:pPr marL="12700" marR="5080">
              <a:lnSpc>
                <a:spcPct val="127800"/>
              </a:lnSpc>
              <a:spcBef>
                <a:spcPts val="100"/>
              </a:spcBef>
            </a:pPr>
            <a:r>
              <a:rPr sz="1800" b="1" spc="-5" dirty="0">
                <a:latin typeface="Calibri"/>
                <a:cs typeface="Calibri"/>
              </a:rPr>
              <a:t>Минпросвещения</a:t>
            </a:r>
            <a:r>
              <a:rPr sz="1800" b="1" spc="-65" dirty="0">
                <a:latin typeface="Calibri"/>
                <a:cs typeface="Calibri"/>
              </a:rPr>
              <a:t> </a:t>
            </a:r>
            <a:r>
              <a:rPr sz="1800" b="1" spc="-5" dirty="0">
                <a:latin typeface="Calibri"/>
                <a:cs typeface="Calibri"/>
              </a:rPr>
              <a:t>России </a:t>
            </a:r>
            <a:r>
              <a:rPr sz="1800" b="1" spc="-395" dirty="0">
                <a:latin typeface="Calibri"/>
                <a:cs typeface="Calibri"/>
              </a:rPr>
              <a:t> </a:t>
            </a:r>
            <a:r>
              <a:rPr sz="1800" b="1" spc="-5" dirty="0">
                <a:latin typeface="Calibri"/>
                <a:cs typeface="Calibri"/>
              </a:rPr>
              <a:t>МЧС</a:t>
            </a:r>
            <a:r>
              <a:rPr sz="1800" b="1" dirty="0">
                <a:latin typeface="Calibri"/>
                <a:cs typeface="Calibri"/>
              </a:rPr>
              <a:t> </a:t>
            </a:r>
            <a:r>
              <a:rPr sz="1800" b="1" spc="-5" dirty="0">
                <a:latin typeface="Calibri"/>
                <a:cs typeface="Calibri"/>
              </a:rPr>
              <a:t>России</a:t>
            </a:r>
            <a:endParaRPr sz="1800">
              <a:latin typeface="Calibri"/>
              <a:cs typeface="Calibri"/>
            </a:endParaRPr>
          </a:p>
          <a:p>
            <a:pPr marL="12700">
              <a:lnSpc>
                <a:spcPct val="100000"/>
              </a:lnSpc>
              <a:spcBef>
                <a:spcPts val="600"/>
              </a:spcBef>
            </a:pPr>
            <a:r>
              <a:rPr sz="1800" b="1" dirty="0">
                <a:latin typeface="Calibri"/>
                <a:cs typeface="Calibri"/>
              </a:rPr>
              <a:t>Минобороны</a:t>
            </a:r>
            <a:r>
              <a:rPr sz="1800" b="1" spc="-50" dirty="0">
                <a:latin typeface="Calibri"/>
                <a:cs typeface="Calibri"/>
              </a:rPr>
              <a:t> </a:t>
            </a:r>
            <a:r>
              <a:rPr sz="1800" b="1" spc="-5" dirty="0">
                <a:latin typeface="Calibri"/>
                <a:cs typeface="Calibri"/>
              </a:rPr>
              <a:t>России</a:t>
            </a:r>
            <a:endParaRPr sz="1800">
              <a:latin typeface="Calibri"/>
              <a:cs typeface="Calibri"/>
            </a:endParaRPr>
          </a:p>
        </p:txBody>
      </p:sp>
      <p:pic>
        <p:nvPicPr>
          <p:cNvPr id="26" name="object 26"/>
          <p:cNvPicPr/>
          <p:nvPr/>
        </p:nvPicPr>
        <p:blipFill>
          <a:blip r:embed="rId4" cstate="print"/>
          <a:stretch>
            <a:fillRect/>
          </a:stretch>
        </p:blipFill>
        <p:spPr>
          <a:xfrm>
            <a:off x="286511" y="4951476"/>
            <a:ext cx="691895" cy="691896"/>
          </a:xfrm>
          <a:prstGeom prst="rect">
            <a:avLst/>
          </a:prstGeom>
        </p:spPr>
      </p:pic>
      <p:sp>
        <p:nvSpPr>
          <p:cNvPr id="27" name="object 27"/>
          <p:cNvSpPr txBox="1"/>
          <p:nvPr/>
        </p:nvSpPr>
        <p:spPr>
          <a:xfrm>
            <a:off x="7466456" y="6117742"/>
            <a:ext cx="4444365" cy="625475"/>
          </a:xfrm>
          <a:prstGeom prst="rect">
            <a:avLst/>
          </a:prstGeom>
        </p:spPr>
        <p:txBody>
          <a:bodyPr vert="horz" wrap="square" lIns="0" tIns="12700" rIns="0" bIns="0" rtlCol="0">
            <a:spAutoFit/>
          </a:bodyPr>
          <a:lstStyle/>
          <a:p>
            <a:pPr marL="12700" marR="5080">
              <a:lnSpc>
                <a:spcPct val="100000"/>
              </a:lnSpc>
              <a:spcBef>
                <a:spcPts val="100"/>
              </a:spcBef>
            </a:pPr>
            <a:r>
              <a:rPr sz="1200" dirty="0">
                <a:latin typeface="Calibri"/>
                <a:cs typeface="Calibri"/>
              </a:rPr>
              <a:t>* </a:t>
            </a:r>
            <a:r>
              <a:rPr sz="1200" spc="-5" dirty="0">
                <a:latin typeface="Calibri"/>
                <a:cs typeface="Calibri"/>
              </a:rPr>
              <a:t>Приказ</a:t>
            </a:r>
            <a:r>
              <a:rPr sz="1200" spc="10" dirty="0">
                <a:latin typeface="Calibri"/>
                <a:cs typeface="Calibri"/>
              </a:rPr>
              <a:t> </a:t>
            </a:r>
            <a:r>
              <a:rPr sz="1200" spc="-5" dirty="0">
                <a:latin typeface="Calibri"/>
                <a:cs typeface="Calibri"/>
              </a:rPr>
              <a:t>Минпросвещения</a:t>
            </a:r>
            <a:r>
              <a:rPr sz="1200" dirty="0">
                <a:latin typeface="Calibri"/>
                <a:cs typeface="Calibri"/>
              </a:rPr>
              <a:t> </a:t>
            </a:r>
            <a:r>
              <a:rPr sz="1200" spc="-10" dirty="0">
                <a:latin typeface="Calibri"/>
                <a:cs typeface="Calibri"/>
              </a:rPr>
              <a:t>России</a:t>
            </a:r>
            <a:r>
              <a:rPr sz="1200" spc="25" dirty="0">
                <a:latin typeface="Calibri"/>
                <a:cs typeface="Calibri"/>
              </a:rPr>
              <a:t> </a:t>
            </a:r>
            <a:r>
              <a:rPr sz="1200" spc="-5" dirty="0">
                <a:latin typeface="Calibri"/>
                <a:cs typeface="Calibri"/>
              </a:rPr>
              <a:t>от</a:t>
            </a:r>
            <a:r>
              <a:rPr sz="1200" spc="5" dirty="0">
                <a:latin typeface="Calibri"/>
                <a:cs typeface="Calibri"/>
              </a:rPr>
              <a:t> </a:t>
            </a:r>
            <a:r>
              <a:rPr sz="1200" dirty="0">
                <a:latin typeface="Calibri"/>
                <a:cs typeface="Calibri"/>
              </a:rPr>
              <a:t>27</a:t>
            </a:r>
            <a:r>
              <a:rPr sz="1200" spc="5" dirty="0">
                <a:latin typeface="Calibri"/>
                <a:cs typeface="Calibri"/>
              </a:rPr>
              <a:t> </a:t>
            </a:r>
            <a:r>
              <a:rPr sz="1200" spc="-5" dirty="0">
                <a:latin typeface="Calibri"/>
                <a:cs typeface="Calibri"/>
              </a:rPr>
              <a:t>декабря</a:t>
            </a:r>
            <a:r>
              <a:rPr sz="1200" spc="10" dirty="0">
                <a:latin typeface="Calibri"/>
                <a:cs typeface="Calibri"/>
              </a:rPr>
              <a:t> </a:t>
            </a:r>
            <a:r>
              <a:rPr sz="1200" dirty="0">
                <a:latin typeface="Calibri"/>
                <a:cs typeface="Calibri"/>
              </a:rPr>
              <a:t>2023</a:t>
            </a:r>
            <a:r>
              <a:rPr sz="1200" spc="5" dirty="0">
                <a:latin typeface="Calibri"/>
                <a:cs typeface="Calibri"/>
              </a:rPr>
              <a:t> </a:t>
            </a:r>
            <a:r>
              <a:rPr sz="1200" spc="-30" dirty="0">
                <a:latin typeface="Calibri"/>
                <a:cs typeface="Calibri"/>
              </a:rPr>
              <a:t>г.</a:t>
            </a:r>
            <a:r>
              <a:rPr sz="1200" spc="-5" dirty="0">
                <a:latin typeface="Calibri"/>
                <a:cs typeface="Calibri"/>
              </a:rPr>
              <a:t> </a:t>
            </a:r>
            <a:r>
              <a:rPr sz="1200" dirty="0">
                <a:latin typeface="Calibri"/>
                <a:cs typeface="Calibri"/>
              </a:rPr>
              <a:t>№ 1028 </a:t>
            </a:r>
            <a:r>
              <a:rPr sz="1200" spc="5" dirty="0">
                <a:latin typeface="Calibri"/>
                <a:cs typeface="Calibri"/>
              </a:rPr>
              <a:t> </a:t>
            </a:r>
            <a:r>
              <a:rPr sz="1200" dirty="0">
                <a:latin typeface="Calibri"/>
                <a:cs typeface="Calibri"/>
              </a:rPr>
              <a:t>зарегистрирован</a:t>
            </a:r>
            <a:r>
              <a:rPr sz="1200" spc="-25" dirty="0">
                <a:latin typeface="Calibri"/>
                <a:cs typeface="Calibri"/>
              </a:rPr>
              <a:t> </a:t>
            </a:r>
            <a:r>
              <a:rPr sz="1200" dirty="0">
                <a:latin typeface="Calibri"/>
                <a:cs typeface="Calibri"/>
              </a:rPr>
              <a:t>в</a:t>
            </a:r>
            <a:r>
              <a:rPr sz="1200" spc="5" dirty="0">
                <a:latin typeface="Calibri"/>
                <a:cs typeface="Calibri"/>
              </a:rPr>
              <a:t> </a:t>
            </a:r>
            <a:r>
              <a:rPr sz="1200" spc="-5" dirty="0">
                <a:latin typeface="Calibri"/>
                <a:cs typeface="Calibri"/>
              </a:rPr>
              <a:t>Минюсте</a:t>
            </a:r>
            <a:r>
              <a:rPr sz="1200" spc="5" dirty="0">
                <a:latin typeface="Calibri"/>
                <a:cs typeface="Calibri"/>
              </a:rPr>
              <a:t> </a:t>
            </a:r>
            <a:r>
              <a:rPr sz="1200" spc="-10" dirty="0">
                <a:latin typeface="Calibri"/>
                <a:cs typeface="Calibri"/>
              </a:rPr>
              <a:t>России</a:t>
            </a:r>
            <a:r>
              <a:rPr sz="1200" spc="15" dirty="0">
                <a:latin typeface="Calibri"/>
                <a:cs typeface="Calibri"/>
              </a:rPr>
              <a:t> </a:t>
            </a:r>
            <a:r>
              <a:rPr sz="1200" dirty="0">
                <a:latin typeface="Calibri"/>
                <a:cs typeface="Calibri"/>
              </a:rPr>
              <a:t>2</a:t>
            </a:r>
            <a:r>
              <a:rPr sz="1200" spc="10" dirty="0">
                <a:latin typeface="Calibri"/>
                <a:cs typeface="Calibri"/>
              </a:rPr>
              <a:t> </a:t>
            </a:r>
            <a:r>
              <a:rPr sz="1200" dirty="0">
                <a:latin typeface="Calibri"/>
                <a:cs typeface="Calibri"/>
              </a:rPr>
              <a:t>февраля</a:t>
            </a:r>
            <a:r>
              <a:rPr sz="1200" spc="10" dirty="0">
                <a:latin typeface="Calibri"/>
                <a:cs typeface="Calibri"/>
              </a:rPr>
              <a:t> </a:t>
            </a:r>
            <a:r>
              <a:rPr sz="1200" dirty="0">
                <a:latin typeface="Calibri"/>
                <a:cs typeface="Calibri"/>
              </a:rPr>
              <a:t>2024</a:t>
            </a:r>
            <a:r>
              <a:rPr sz="1200" spc="5" dirty="0">
                <a:latin typeface="Calibri"/>
                <a:cs typeface="Calibri"/>
              </a:rPr>
              <a:t> </a:t>
            </a:r>
            <a:r>
              <a:rPr sz="1200" spc="-20" dirty="0">
                <a:latin typeface="Calibri"/>
                <a:cs typeface="Calibri"/>
              </a:rPr>
              <a:t>г.,</a:t>
            </a:r>
            <a:r>
              <a:rPr sz="1200" spc="-5" dirty="0">
                <a:latin typeface="Calibri"/>
                <a:cs typeface="Calibri"/>
              </a:rPr>
              <a:t> </a:t>
            </a:r>
            <a:r>
              <a:rPr sz="1200" dirty="0">
                <a:latin typeface="Calibri"/>
                <a:cs typeface="Calibri"/>
              </a:rPr>
              <a:t>номер</a:t>
            </a:r>
            <a:r>
              <a:rPr sz="1200" spc="-15" dirty="0">
                <a:latin typeface="Calibri"/>
                <a:cs typeface="Calibri"/>
              </a:rPr>
              <a:t> </a:t>
            </a:r>
            <a:r>
              <a:rPr sz="1200" dirty="0">
                <a:latin typeface="Calibri"/>
                <a:cs typeface="Calibri"/>
              </a:rPr>
              <a:t>77121</a:t>
            </a:r>
          </a:p>
          <a:p>
            <a:pPr marL="52069">
              <a:lnSpc>
                <a:spcPct val="100000"/>
              </a:lnSpc>
              <a:spcBef>
                <a:spcPts val="580"/>
              </a:spcBef>
            </a:pPr>
            <a:r>
              <a:rPr sz="1050" u="sng" spc="-5" dirty="0">
                <a:solidFill>
                  <a:srgbClr val="800000"/>
                </a:solidFill>
                <a:uFill>
                  <a:solidFill>
                    <a:srgbClr val="0462C1"/>
                  </a:solidFill>
                </a:uFill>
                <a:latin typeface="Calibri"/>
                <a:cs typeface="Calibri"/>
                <a:hlinkClick r:id="rId5">
                  <a:extLst>
                    <a:ext uri="{A12FA001-AC4F-418D-AE19-62706E023703}">
                      <ahyp:hlinkClr xmlns:ahyp="http://schemas.microsoft.com/office/drawing/2018/hyperlinkcolor" val="tx"/>
                    </a:ext>
                  </a:extLst>
                </a:hlinkClick>
              </a:rPr>
              <a:t>http://publication.pravo.gov.ru/document/0001202402050004</a:t>
            </a:r>
            <a:endParaRPr sz="1050" dirty="0">
              <a:solidFill>
                <a:srgbClr val="800000"/>
              </a:solidFill>
              <a:latin typeface="Calibri"/>
              <a:cs typeface="Calibri"/>
            </a:endParaRPr>
          </a:p>
        </p:txBody>
      </p:sp>
      <p:sp>
        <p:nvSpPr>
          <p:cNvPr id="28" name="object 28"/>
          <p:cNvSpPr txBox="1"/>
          <p:nvPr/>
        </p:nvSpPr>
        <p:spPr>
          <a:xfrm>
            <a:off x="364947" y="6176264"/>
            <a:ext cx="5913755" cy="452755"/>
          </a:xfrm>
          <a:prstGeom prst="rect">
            <a:avLst/>
          </a:prstGeom>
        </p:spPr>
        <p:txBody>
          <a:bodyPr vert="horz" wrap="square" lIns="0" tIns="12700" rIns="0" bIns="0" rtlCol="0">
            <a:spAutoFit/>
          </a:bodyPr>
          <a:lstStyle/>
          <a:p>
            <a:pPr marL="12700">
              <a:lnSpc>
                <a:spcPct val="100000"/>
              </a:lnSpc>
              <a:spcBef>
                <a:spcPts val="100"/>
              </a:spcBef>
            </a:pPr>
            <a:r>
              <a:rPr sz="1400" spc="-5" dirty="0">
                <a:solidFill>
                  <a:srgbClr val="800000"/>
                </a:solidFill>
                <a:latin typeface="Calibri"/>
                <a:cs typeface="Calibri"/>
              </a:rPr>
              <a:t>ФЗ</a:t>
            </a:r>
            <a:r>
              <a:rPr sz="1400" spc="-20" dirty="0">
                <a:solidFill>
                  <a:srgbClr val="800000"/>
                </a:solidFill>
                <a:latin typeface="Calibri"/>
                <a:cs typeface="Calibri"/>
              </a:rPr>
              <a:t> </a:t>
            </a:r>
            <a:r>
              <a:rPr sz="1400" spc="-5" dirty="0">
                <a:solidFill>
                  <a:srgbClr val="800000"/>
                </a:solidFill>
                <a:latin typeface="Calibri"/>
                <a:cs typeface="Calibri"/>
              </a:rPr>
              <a:t>от</a:t>
            </a:r>
            <a:r>
              <a:rPr sz="1400" spc="-30" dirty="0">
                <a:solidFill>
                  <a:srgbClr val="800000"/>
                </a:solidFill>
                <a:latin typeface="Calibri"/>
                <a:cs typeface="Calibri"/>
              </a:rPr>
              <a:t> </a:t>
            </a:r>
            <a:r>
              <a:rPr sz="1400" dirty="0">
                <a:solidFill>
                  <a:srgbClr val="800000"/>
                </a:solidFill>
                <a:latin typeface="Calibri"/>
                <a:cs typeface="Calibri"/>
              </a:rPr>
              <a:t>4</a:t>
            </a:r>
            <a:r>
              <a:rPr sz="1400" spc="-15" dirty="0">
                <a:solidFill>
                  <a:srgbClr val="800000"/>
                </a:solidFill>
                <a:latin typeface="Calibri"/>
                <a:cs typeface="Calibri"/>
              </a:rPr>
              <a:t> </a:t>
            </a:r>
            <a:r>
              <a:rPr sz="1400" spc="-5" dirty="0">
                <a:solidFill>
                  <a:srgbClr val="800000"/>
                </a:solidFill>
                <a:latin typeface="Calibri"/>
                <a:cs typeface="Calibri"/>
              </a:rPr>
              <a:t>августа </a:t>
            </a:r>
            <a:r>
              <a:rPr sz="1400" dirty="0">
                <a:solidFill>
                  <a:srgbClr val="800000"/>
                </a:solidFill>
                <a:latin typeface="Calibri"/>
                <a:cs typeface="Calibri"/>
              </a:rPr>
              <a:t>2023</a:t>
            </a:r>
            <a:r>
              <a:rPr sz="1400" spc="5" dirty="0">
                <a:solidFill>
                  <a:srgbClr val="800000"/>
                </a:solidFill>
                <a:latin typeface="Calibri"/>
                <a:cs typeface="Calibri"/>
              </a:rPr>
              <a:t> </a:t>
            </a:r>
            <a:r>
              <a:rPr sz="1400" spc="-35" dirty="0">
                <a:solidFill>
                  <a:srgbClr val="800000"/>
                </a:solidFill>
                <a:latin typeface="Calibri"/>
                <a:cs typeface="Calibri"/>
              </a:rPr>
              <a:t>г.</a:t>
            </a:r>
            <a:r>
              <a:rPr sz="1400" spc="-20" dirty="0">
                <a:solidFill>
                  <a:srgbClr val="800000"/>
                </a:solidFill>
                <a:latin typeface="Calibri"/>
                <a:cs typeface="Calibri"/>
              </a:rPr>
              <a:t> </a:t>
            </a:r>
            <a:r>
              <a:rPr sz="1400" dirty="0">
                <a:solidFill>
                  <a:srgbClr val="800000"/>
                </a:solidFill>
                <a:latin typeface="Calibri"/>
                <a:cs typeface="Calibri"/>
              </a:rPr>
              <a:t>№</a:t>
            </a:r>
            <a:r>
              <a:rPr sz="1400" spc="-10" dirty="0">
                <a:solidFill>
                  <a:srgbClr val="800000"/>
                </a:solidFill>
                <a:latin typeface="Calibri"/>
                <a:cs typeface="Calibri"/>
              </a:rPr>
              <a:t> </a:t>
            </a:r>
            <a:r>
              <a:rPr sz="1400" spc="-5" dirty="0">
                <a:solidFill>
                  <a:srgbClr val="800000"/>
                </a:solidFill>
                <a:latin typeface="Calibri"/>
                <a:cs typeface="Calibri"/>
              </a:rPr>
              <a:t>479</a:t>
            </a:r>
            <a:endParaRPr sz="1400" dirty="0">
              <a:solidFill>
                <a:srgbClr val="800000"/>
              </a:solidFill>
              <a:latin typeface="Calibri"/>
              <a:cs typeface="Calibri"/>
            </a:endParaRPr>
          </a:p>
          <a:p>
            <a:pPr marL="12700">
              <a:lnSpc>
                <a:spcPct val="100000"/>
              </a:lnSpc>
            </a:pPr>
            <a:r>
              <a:rPr sz="1400" spc="-5" dirty="0">
                <a:solidFill>
                  <a:srgbClr val="800000"/>
                </a:solidFill>
                <a:latin typeface="Calibri"/>
                <a:cs typeface="Calibri"/>
              </a:rPr>
              <a:t>ФЗ «О</a:t>
            </a:r>
            <a:r>
              <a:rPr sz="1400" spc="-20" dirty="0">
                <a:solidFill>
                  <a:srgbClr val="800000"/>
                </a:solidFill>
                <a:latin typeface="Calibri"/>
                <a:cs typeface="Calibri"/>
              </a:rPr>
              <a:t> </a:t>
            </a:r>
            <a:r>
              <a:rPr sz="1400" dirty="0">
                <a:solidFill>
                  <a:srgbClr val="800000"/>
                </a:solidFill>
                <a:latin typeface="Calibri"/>
                <a:cs typeface="Calibri"/>
              </a:rPr>
              <a:t>внесении</a:t>
            </a:r>
            <a:r>
              <a:rPr sz="1400" spc="5" dirty="0">
                <a:solidFill>
                  <a:srgbClr val="800000"/>
                </a:solidFill>
                <a:latin typeface="Calibri"/>
                <a:cs typeface="Calibri"/>
              </a:rPr>
              <a:t> </a:t>
            </a:r>
            <a:r>
              <a:rPr sz="1400" spc="-5" dirty="0">
                <a:solidFill>
                  <a:srgbClr val="800000"/>
                </a:solidFill>
                <a:latin typeface="Calibri"/>
                <a:cs typeface="Calibri"/>
              </a:rPr>
              <a:t>изменений</a:t>
            </a:r>
            <a:r>
              <a:rPr sz="1400" spc="20" dirty="0">
                <a:solidFill>
                  <a:srgbClr val="800000"/>
                </a:solidFill>
                <a:latin typeface="Calibri"/>
                <a:cs typeface="Calibri"/>
              </a:rPr>
              <a:t> </a:t>
            </a:r>
            <a:r>
              <a:rPr sz="1400" dirty="0">
                <a:solidFill>
                  <a:srgbClr val="800000"/>
                </a:solidFill>
                <a:latin typeface="Calibri"/>
                <a:cs typeface="Calibri"/>
              </a:rPr>
              <a:t>в </a:t>
            </a:r>
            <a:r>
              <a:rPr sz="1400" spc="-5" dirty="0">
                <a:solidFill>
                  <a:srgbClr val="800000"/>
                </a:solidFill>
                <a:latin typeface="Calibri"/>
                <a:cs typeface="Calibri"/>
              </a:rPr>
              <a:t>ФЗ «Об образовании</a:t>
            </a:r>
            <a:r>
              <a:rPr sz="1400" spc="10" dirty="0">
                <a:solidFill>
                  <a:srgbClr val="800000"/>
                </a:solidFill>
                <a:latin typeface="Calibri"/>
                <a:cs typeface="Calibri"/>
              </a:rPr>
              <a:t> </a:t>
            </a:r>
            <a:r>
              <a:rPr sz="1400" dirty="0">
                <a:solidFill>
                  <a:srgbClr val="800000"/>
                </a:solidFill>
                <a:latin typeface="Calibri"/>
                <a:cs typeface="Calibri"/>
              </a:rPr>
              <a:t>в </a:t>
            </a:r>
            <a:r>
              <a:rPr sz="1400" spc="-10" dirty="0">
                <a:solidFill>
                  <a:srgbClr val="800000"/>
                </a:solidFill>
                <a:latin typeface="Calibri"/>
                <a:cs typeface="Calibri"/>
              </a:rPr>
              <a:t>Российской</a:t>
            </a:r>
            <a:r>
              <a:rPr sz="1400" spc="20" dirty="0">
                <a:solidFill>
                  <a:srgbClr val="800000"/>
                </a:solidFill>
                <a:latin typeface="Calibri"/>
                <a:cs typeface="Calibri"/>
              </a:rPr>
              <a:t> </a:t>
            </a:r>
            <a:r>
              <a:rPr sz="1400" spc="-10" dirty="0">
                <a:solidFill>
                  <a:srgbClr val="800000"/>
                </a:solidFill>
                <a:latin typeface="Calibri"/>
                <a:cs typeface="Calibri"/>
              </a:rPr>
              <a:t>Федерации»</a:t>
            </a:r>
            <a:endParaRPr sz="1400" dirty="0">
              <a:solidFill>
                <a:srgbClr val="800000"/>
              </a:solidFill>
              <a:latin typeface="Calibri"/>
              <a:cs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5031" y="188467"/>
            <a:ext cx="11702085" cy="391160"/>
          </a:xfrm>
          <a:prstGeom prst="rect">
            <a:avLst/>
          </a:prstGeom>
        </p:spPr>
        <p:txBody>
          <a:bodyPr vert="horz" wrap="square" lIns="0" tIns="12700" rIns="0" bIns="0" rtlCol="0">
            <a:spAutoFit/>
          </a:bodyPr>
          <a:lstStyle/>
          <a:p>
            <a:pPr marL="12700" algn="ctr">
              <a:lnSpc>
                <a:spcPct val="100000"/>
              </a:lnSpc>
              <a:spcBef>
                <a:spcPts val="100"/>
              </a:spcBef>
            </a:pPr>
            <a:r>
              <a:rPr sz="2400" spc="-5" dirty="0">
                <a:solidFill>
                  <a:srgbClr val="800000"/>
                </a:solidFill>
              </a:rPr>
              <a:t>ОСНОВЫ </a:t>
            </a:r>
            <a:r>
              <a:rPr sz="2400" spc="-10" dirty="0">
                <a:solidFill>
                  <a:srgbClr val="800000"/>
                </a:solidFill>
              </a:rPr>
              <a:t>БЕЗОПАСНОСТИ</a:t>
            </a:r>
            <a:r>
              <a:rPr sz="2400" spc="5" dirty="0">
                <a:solidFill>
                  <a:srgbClr val="800000"/>
                </a:solidFill>
              </a:rPr>
              <a:t> </a:t>
            </a:r>
            <a:r>
              <a:rPr sz="2400" dirty="0">
                <a:solidFill>
                  <a:srgbClr val="800000"/>
                </a:solidFill>
              </a:rPr>
              <a:t>И</a:t>
            </a:r>
            <a:r>
              <a:rPr sz="2400" spc="-15" dirty="0">
                <a:solidFill>
                  <a:srgbClr val="800000"/>
                </a:solidFill>
              </a:rPr>
              <a:t> </a:t>
            </a:r>
            <a:r>
              <a:rPr sz="2400" spc="-10" dirty="0">
                <a:solidFill>
                  <a:srgbClr val="800000"/>
                </a:solidFill>
              </a:rPr>
              <a:t>ЗАЩИТЫ</a:t>
            </a:r>
            <a:r>
              <a:rPr sz="2400" spc="-15" dirty="0">
                <a:solidFill>
                  <a:srgbClr val="800000"/>
                </a:solidFill>
              </a:rPr>
              <a:t> РОДИНЫ</a:t>
            </a:r>
            <a:endParaRPr sz="2400" dirty="0">
              <a:solidFill>
                <a:srgbClr val="800000"/>
              </a:solidFill>
            </a:endParaRPr>
          </a:p>
        </p:txBody>
      </p:sp>
      <p:sp>
        <p:nvSpPr>
          <p:cNvPr id="3" name="object 3"/>
          <p:cNvSpPr txBox="1"/>
          <p:nvPr/>
        </p:nvSpPr>
        <p:spPr>
          <a:xfrm>
            <a:off x="1389380" y="806577"/>
            <a:ext cx="4258945" cy="1000760"/>
          </a:xfrm>
          <a:prstGeom prst="rect">
            <a:avLst/>
          </a:prstGeom>
        </p:spPr>
        <p:txBody>
          <a:bodyPr vert="horz" wrap="square" lIns="0" tIns="12065" rIns="0" bIns="0" rtlCol="0">
            <a:spAutoFit/>
          </a:bodyPr>
          <a:lstStyle/>
          <a:p>
            <a:pPr marL="12700">
              <a:lnSpc>
                <a:spcPct val="100000"/>
              </a:lnSpc>
              <a:spcBef>
                <a:spcPts val="95"/>
              </a:spcBef>
            </a:pPr>
            <a:r>
              <a:rPr sz="1600" b="1" spc="-5" dirty="0">
                <a:solidFill>
                  <a:srgbClr val="171F39"/>
                </a:solidFill>
                <a:latin typeface="Calibri"/>
                <a:cs typeface="Calibri"/>
              </a:rPr>
              <a:t>ФРП</a:t>
            </a:r>
            <a:endParaRPr sz="1600" b="1" dirty="0">
              <a:solidFill>
                <a:srgbClr val="171F39"/>
              </a:solidFill>
              <a:latin typeface="Calibri"/>
              <a:cs typeface="Calibri"/>
            </a:endParaRPr>
          </a:p>
          <a:p>
            <a:pPr marL="12700">
              <a:lnSpc>
                <a:spcPct val="100000"/>
              </a:lnSpc>
            </a:pPr>
            <a:r>
              <a:rPr sz="1600" b="1" spc="-10" dirty="0">
                <a:solidFill>
                  <a:srgbClr val="171F39"/>
                </a:solidFill>
                <a:latin typeface="Calibri"/>
                <a:cs typeface="Calibri"/>
              </a:rPr>
              <a:t>ОСНОВЫ</a:t>
            </a:r>
            <a:r>
              <a:rPr sz="1600" b="1" spc="20" dirty="0">
                <a:solidFill>
                  <a:srgbClr val="171F39"/>
                </a:solidFill>
                <a:latin typeface="Calibri"/>
                <a:cs typeface="Calibri"/>
              </a:rPr>
              <a:t> </a:t>
            </a:r>
            <a:r>
              <a:rPr sz="1600" b="1" spc="-10" dirty="0">
                <a:solidFill>
                  <a:srgbClr val="171F39"/>
                </a:solidFill>
                <a:latin typeface="Calibri"/>
                <a:cs typeface="Calibri"/>
              </a:rPr>
              <a:t>БЕЗОПАСНОСТИ</a:t>
            </a:r>
            <a:r>
              <a:rPr sz="1600" b="1" spc="35" dirty="0">
                <a:solidFill>
                  <a:srgbClr val="171F39"/>
                </a:solidFill>
                <a:latin typeface="Calibri"/>
                <a:cs typeface="Calibri"/>
              </a:rPr>
              <a:t> </a:t>
            </a:r>
            <a:r>
              <a:rPr sz="1600" b="1" spc="-5" dirty="0">
                <a:solidFill>
                  <a:srgbClr val="171F39"/>
                </a:solidFill>
                <a:latin typeface="Calibri"/>
                <a:cs typeface="Calibri"/>
              </a:rPr>
              <a:t>И</a:t>
            </a:r>
            <a:r>
              <a:rPr sz="1600" b="1" spc="-10" dirty="0">
                <a:solidFill>
                  <a:srgbClr val="171F39"/>
                </a:solidFill>
                <a:latin typeface="Calibri"/>
                <a:cs typeface="Calibri"/>
              </a:rPr>
              <a:t> ЗАЩИТЫ</a:t>
            </a:r>
            <a:r>
              <a:rPr sz="1600" b="1" spc="25" dirty="0">
                <a:solidFill>
                  <a:srgbClr val="171F39"/>
                </a:solidFill>
                <a:latin typeface="Calibri"/>
                <a:cs typeface="Calibri"/>
              </a:rPr>
              <a:t> </a:t>
            </a:r>
            <a:r>
              <a:rPr sz="1600" b="1" spc="-15" dirty="0">
                <a:solidFill>
                  <a:srgbClr val="171F39"/>
                </a:solidFill>
                <a:latin typeface="Calibri"/>
                <a:cs typeface="Calibri"/>
              </a:rPr>
              <a:t>РОДИНЫ</a:t>
            </a:r>
            <a:endParaRPr sz="1600" b="1" dirty="0">
              <a:solidFill>
                <a:srgbClr val="171F39"/>
              </a:solidFill>
              <a:latin typeface="Calibri"/>
              <a:cs typeface="Calibri"/>
            </a:endParaRPr>
          </a:p>
          <a:p>
            <a:pPr marL="12700" marR="5080">
              <a:lnSpc>
                <a:spcPct val="100000"/>
              </a:lnSpc>
            </a:pPr>
            <a:r>
              <a:rPr sz="1600" b="1" spc="-10" dirty="0">
                <a:solidFill>
                  <a:srgbClr val="171F39"/>
                </a:solidFill>
                <a:latin typeface="Calibri"/>
                <a:cs typeface="Calibri"/>
              </a:rPr>
              <a:t>(для</a:t>
            </a:r>
            <a:r>
              <a:rPr sz="1600" b="1" spc="15" dirty="0">
                <a:solidFill>
                  <a:srgbClr val="171F39"/>
                </a:solidFill>
                <a:latin typeface="Calibri"/>
                <a:cs typeface="Calibri"/>
              </a:rPr>
              <a:t> </a:t>
            </a:r>
            <a:r>
              <a:rPr sz="1600" b="1" spc="-10" dirty="0">
                <a:solidFill>
                  <a:srgbClr val="171F39"/>
                </a:solidFill>
                <a:latin typeface="Calibri"/>
                <a:cs typeface="Calibri"/>
              </a:rPr>
              <a:t>8–9</a:t>
            </a:r>
            <a:r>
              <a:rPr sz="1600" b="1" spc="20" dirty="0">
                <a:solidFill>
                  <a:srgbClr val="171F39"/>
                </a:solidFill>
                <a:latin typeface="Calibri"/>
                <a:cs typeface="Calibri"/>
              </a:rPr>
              <a:t> </a:t>
            </a:r>
            <a:r>
              <a:rPr sz="1600" b="1" spc="-5" dirty="0">
                <a:solidFill>
                  <a:srgbClr val="171F39"/>
                </a:solidFill>
                <a:latin typeface="Calibri"/>
                <a:cs typeface="Calibri"/>
              </a:rPr>
              <a:t>классов</a:t>
            </a:r>
            <a:r>
              <a:rPr sz="1600" b="1" spc="15" dirty="0">
                <a:solidFill>
                  <a:srgbClr val="171F39"/>
                </a:solidFill>
                <a:latin typeface="Calibri"/>
                <a:cs typeface="Calibri"/>
              </a:rPr>
              <a:t> </a:t>
            </a:r>
            <a:r>
              <a:rPr sz="1600" b="1" spc="-10" dirty="0">
                <a:solidFill>
                  <a:srgbClr val="171F39"/>
                </a:solidFill>
                <a:latin typeface="Calibri"/>
                <a:cs typeface="Calibri"/>
              </a:rPr>
              <a:t>образовательных организаций) </a:t>
            </a:r>
            <a:r>
              <a:rPr sz="1600" b="1" spc="-345" dirty="0">
                <a:solidFill>
                  <a:srgbClr val="171F39"/>
                </a:solidFill>
                <a:latin typeface="Calibri"/>
                <a:cs typeface="Calibri"/>
              </a:rPr>
              <a:t> </a:t>
            </a:r>
            <a:r>
              <a:rPr sz="1600" b="1" spc="-5" dirty="0">
                <a:solidFill>
                  <a:srgbClr val="171F39"/>
                </a:solidFill>
                <a:latin typeface="Calibri"/>
                <a:cs typeface="Calibri"/>
              </a:rPr>
              <a:t>1</a:t>
            </a:r>
            <a:r>
              <a:rPr sz="1600" b="1" spc="10" dirty="0">
                <a:solidFill>
                  <a:srgbClr val="171F39"/>
                </a:solidFill>
                <a:latin typeface="Calibri"/>
                <a:cs typeface="Calibri"/>
              </a:rPr>
              <a:t> </a:t>
            </a:r>
            <a:r>
              <a:rPr sz="1600" b="1" spc="-5" dirty="0">
                <a:solidFill>
                  <a:srgbClr val="171F39"/>
                </a:solidFill>
                <a:latin typeface="Calibri"/>
                <a:cs typeface="Calibri"/>
              </a:rPr>
              <a:t>час</a:t>
            </a:r>
            <a:r>
              <a:rPr sz="1600" b="1" dirty="0">
                <a:solidFill>
                  <a:srgbClr val="171F39"/>
                </a:solidFill>
                <a:latin typeface="Calibri"/>
                <a:cs typeface="Calibri"/>
              </a:rPr>
              <a:t> </a:t>
            </a:r>
            <a:r>
              <a:rPr sz="1600" b="1" spc="-5" dirty="0">
                <a:solidFill>
                  <a:srgbClr val="171F39"/>
                </a:solidFill>
                <a:latin typeface="Calibri"/>
                <a:cs typeface="Calibri"/>
              </a:rPr>
              <a:t>в</a:t>
            </a:r>
            <a:r>
              <a:rPr sz="1600" b="1" spc="-15" dirty="0">
                <a:solidFill>
                  <a:srgbClr val="171F39"/>
                </a:solidFill>
                <a:latin typeface="Calibri"/>
                <a:cs typeface="Calibri"/>
              </a:rPr>
              <a:t> </a:t>
            </a:r>
            <a:r>
              <a:rPr sz="1600" b="1" spc="-20" dirty="0">
                <a:solidFill>
                  <a:srgbClr val="171F39"/>
                </a:solidFill>
                <a:latin typeface="Calibri"/>
                <a:cs typeface="Calibri"/>
              </a:rPr>
              <a:t>неделю</a:t>
            </a:r>
            <a:endParaRPr sz="1600" b="1" dirty="0">
              <a:solidFill>
                <a:srgbClr val="171F39"/>
              </a:solidFill>
              <a:latin typeface="Calibri"/>
              <a:cs typeface="Calibri"/>
            </a:endParaRPr>
          </a:p>
        </p:txBody>
      </p:sp>
      <p:sp>
        <p:nvSpPr>
          <p:cNvPr id="4" name="object 4"/>
          <p:cNvSpPr txBox="1"/>
          <p:nvPr/>
        </p:nvSpPr>
        <p:spPr>
          <a:xfrm>
            <a:off x="7247050" y="547933"/>
            <a:ext cx="4464050" cy="1489510"/>
          </a:xfrm>
          <a:prstGeom prst="rect">
            <a:avLst/>
          </a:prstGeom>
        </p:spPr>
        <p:txBody>
          <a:bodyPr vert="horz" wrap="square" lIns="0" tIns="12065" rIns="0" bIns="0" rtlCol="0">
            <a:spAutoFit/>
          </a:bodyPr>
          <a:lstStyle/>
          <a:p>
            <a:pPr marL="12700">
              <a:lnSpc>
                <a:spcPct val="100000"/>
              </a:lnSpc>
              <a:spcBef>
                <a:spcPts val="95"/>
              </a:spcBef>
            </a:pPr>
            <a:r>
              <a:rPr sz="1600" b="1" spc="-5" dirty="0">
                <a:solidFill>
                  <a:srgbClr val="171F39"/>
                </a:solidFill>
                <a:latin typeface="Calibri"/>
                <a:cs typeface="Calibri"/>
              </a:rPr>
              <a:t>ФРП</a:t>
            </a:r>
            <a:endParaRPr sz="1600" b="1" dirty="0">
              <a:solidFill>
                <a:srgbClr val="171F39"/>
              </a:solidFill>
              <a:latin typeface="Calibri"/>
              <a:cs typeface="Calibri"/>
            </a:endParaRPr>
          </a:p>
          <a:p>
            <a:pPr marL="12700">
              <a:lnSpc>
                <a:spcPct val="100000"/>
              </a:lnSpc>
            </a:pPr>
            <a:r>
              <a:rPr sz="1600" b="1" spc="-10" dirty="0">
                <a:solidFill>
                  <a:srgbClr val="171F39"/>
                </a:solidFill>
                <a:latin typeface="Calibri"/>
                <a:cs typeface="Calibri"/>
              </a:rPr>
              <a:t>ОСНОВЫ</a:t>
            </a:r>
            <a:r>
              <a:rPr sz="1600" b="1" spc="15" dirty="0">
                <a:solidFill>
                  <a:srgbClr val="171F39"/>
                </a:solidFill>
                <a:latin typeface="Calibri"/>
                <a:cs typeface="Calibri"/>
              </a:rPr>
              <a:t> </a:t>
            </a:r>
            <a:r>
              <a:rPr sz="1600" b="1" spc="-10" dirty="0">
                <a:solidFill>
                  <a:srgbClr val="171F39"/>
                </a:solidFill>
                <a:latin typeface="Calibri"/>
                <a:cs typeface="Calibri"/>
              </a:rPr>
              <a:t>БЕЗОПАСНОСТИ</a:t>
            </a:r>
            <a:r>
              <a:rPr sz="1600" b="1" spc="30" dirty="0">
                <a:solidFill>
                  <a:srgbClr val="171F39"/>
                </a:solidFill>
                <a:latin typeface="Calibri"/>
                <a:cs typeface="Calibri"/>
              </a:rPr>
              <a:t> </a:t>
            </a:r>
            <a:r>
              <a:rPr sz="1600" b="1" spc="-5" dirty="0">
                <a:solidFill>
                  <a:srgbClr val="171F39"/>
                </a:solidFill>
                <a:latin typeface="Calibri"/>
                <a:cs typeface="Calibri"/>
              </a:rPr>
              <a:t>И</a:t>
            </a:r>
            <a:r>
              <a:rPr sz="1600" b="1" spc="-10" dirty="0">
                <a:solidFill>
                  <a:srgbClr val="171F39"/>
                </a:solidFill>
                <a:latin typeface="Calibri"/>
                <a:cs typeface="Calibri"/>
              </a:rPr>
              <a:t> ЗАЩИТЫ</a:t>
            </a:r>
            <a:r>
              <a:rPr sz="1600" b="1" spc="15" dirty="0">
                <a:solidFill>
                  <a:srgbClr val="171F39"/>
                </a:solidFill>
                <a:latin typeface="Calibri"/>
                <a:cs typeface="Calibri"/>
              </a:rPr>
              <a:t> </a:t>
            </a:r>
            <a:r>
              <a:rPr sz="1600" b="1" spc="-15" dirty="0">
                <a:solidFill>
                  <a:srgbClr val="171F39"/>
                </a:solidFill>
                <a:latin typeface="Calibri"/>
                <a:cs typeface="Calibri"/>
              </a:rPr>
              <a:t>РОДИНЫ</a:t>
            </a:r>
            <a:endParaRPr sz="1600" b="1" dirty="0">
              <a:solidFill>
                <a:srgbClr val="171F39"/>
              </a:solidFill>
              <a:latin typeface="Calibri"/>
              <a:cs typeface="Calibri"/>
            </a:endParaRPr>
          </a:p>
          <a:p>
            <a:pPr marL="12700">
              <a:lnSpc>
                <a:spcPct val="100000"/>
              </a:lnSpc>
            </a:pPr>
            <a:r>
              <a:rPr sz="1600" b="1" spc="-10" dirty="0">
                <a:solidFill>
                  <a:srgbClr val="171F39"/>
                </a:solidFill>
                <a:latin typeface="Calibri"/>
                <a:cs typeface="Calibri"/>
              </a:rPr>
              <a:t>(базовый</a:t>
            </a:r>
            <a:r>
              <a:rPr sz="1600" b="1" spc="-25" dirty="0">
                <a:solidFill>
                  <a:srgbClr val="171F39"/>
                </a:solidFill>
                <a:latin typeface="Calibri"/>
                <a:cs typeface="Calibri"/>
              </a:rPr>
              <a:t> </a:t>
            </a:r>
            <a:r>
              <a:rPr sz="1600" b="1" spc="-5" dirty="0">
                <a:solidFill>
                  <a:srgbClr val="171F39"/>
                </a:solidFill>
                <a:latin typeface="Calibri"/>
                <a:cs typeface="Calibri"/>
              </a:rPr>
              <a:t>уровень)</a:t>
            </a:r>
            <a:endParaRPr sz="1600" b="1" dirty="0">
              <a:solidFill>
                <a:srgbClr val="171F39"/>
              </a:solidFill>
              <a:latin typeface="Calibri"/>
              <a:cs typeface="Calibri"/>
            </a:endParaRPr>
          </a:p>
          <a:p>
            <a:pPr marL="12700">
              <a:lnSpc>
                <a:spcPct val="100000"/>
              </a:lnSpc>
            </a:pPr>
            <a:r>
              <a:rPr sz="1600" b="1" spc="-10" dirty="0">
                <a:solidFill>
                  <a:srgbClr val="171F39"/>
                </a:solidFill>
                <a:latin typeface="Calibri"/>
                <a:cs typeface="Calibri"/>
              </a:rPr>
              <a:t>(для</a:t>
            </a:r>
            <a:r>
              <a:rPr sz="1600" b="1" spc="15" dirty="0">
                <a:solidFill>
                  <a:srgbClr val="171F39"/>
                </a:solidFill>
                <a:latin typeface="Calibri"/>
                <a:cs typeface="Calibri"/>
              </a:rPr>
              <a:t> </a:t>
            </a:r>
            <a:r>
              <a:rPr sz="1600" b="1" spc="-10" dirty="0">
                <a:solidFill>
                  <a:srgbClr val="171F39"/>
                </a:solidFill>
                <a:latin typeface="Calibri"/>
                <a:cs typeface="Calibri"/>
              </a:rPr>
              <a:t>10–11</a:t>
            </a:r>
            <a:r>
              <a:rPr sz="1600" b="1" spc="50" dirty="0">
                <a:solidFill>
                  <a:srgbClr val="171F39"/>
                </a:solidFill>
                <a:latin typeface="Calibri"/>
                <a:cs typeface="Calibri"/>
              </a:rPr>
              <a:t> </a:t>
            </a:r>
            <a:r>
              <a:rPr sz="1600" b="1" spc="-5" dirty="0">
                <a:solidFill>
                  <a:srgbClr val="171F39"/>
                </a:solidFill>
                <a:latin typeface="Calibri"/>
                <a:cs typeface="Calibri"/>
              </a:rPr>
              <a:t>классов</a:t>
            </a:r>
            <a:r>
              <a:rPr sz="1600" b="1" dirty="0">
                <a:solidFill>
                  <a:srgbClr val="171F39"/>
                </a:solidFill>
                <a:latin typeface="Calibri"/>
                <a:cs typeface="Calibri"/>
              </a:rPr>
              <a:t> </a:t>
            </a:r>
            <a:r>
              <a:rPr sz="1600" b="1" spc="-10" dirty="0">
                <a:solidFill>
                  <a:srgbClr val="171F39"/>
                </a:solidFill>
                <a:latin typeface="Calibri"/>
                <a:cs typeface="Calibri"/>
              </a:rPr>
              <a:t>образовательных</a:t>
            </a:r>
            <a:r>
              <a:rPr sz="1600" b="1" spc="-5" dirty="0">
                <a:solidFill>
                  <a:srgbClr val="171F39"/>
                </a:solidFill>
                <a:latin typeface="Calibri"/>
                <a:cs typeface="Calibri"/>
              </a:rPr>
              <a:t> </a:t>
            </a:r>
            <a:r>
              <a:rPr sz="1600" b="1" spc="-10" dirty="0">
                <a:solidFill>
                  <a:srgbClr val="171F39"/>
                </a:solidFill>
                <a:latin typeface="Calibri"/>
                <a:cs typeface="Calibri"/>
              </a:rPr>
              <a:t>организаций)</a:t>
            </a:r>
            <a:endParaRPr sz="1600" b="1" dirty="0">
              <a:solidFill>
                <a:srgbClr val="171F39"/>
              </a:solidFill>
              <a:latin typeface="Calibri"/>
              <a:cs typeface="Calibri"/>
            </a:endParaRPr>
          </a:p>
          <a:p>
            <a:pPr marL="12700">
              <a:lnSpc>
                <a:spcPct val="100000"/>
              </a:lnSpc>
            </a:pPr>
            <a:r>
              <a:rPr sz="1600" b="1" spc="-5" dirty="0">
                <a:solidFill>
                  <a:srgbClr val="171F39"/>
                </a:solidFill>
                <a:latin typeface="Calibri"/>
                <a:cs typeface="Calibri"/>
              </a:rPr>
              <a:t>1</a:t>
            </a:r>
            <a:r>
              <a:rPr sz="1600" b="1" spc="335" dirty="0">
                <a:solidFill>
                  <a:srgbClr val="171F39"/>
                </a:solidFill>
                <a:latin typeface="Calibri"/>
                <a:cs typeface="Calibri"/>
              </a:rPr>
              <a:t> </a:t>
            </a:r>
            <a:r>
              <a:rPr sz="1600" b="1" spc="-5" dirty="0">
                <a:solidFill>
                  <a:srgbClr val="171F39"/>
                </a:solidFill>
                <a:latin typeface="Calibri"/>
                <a:cs typeface="Calibri"/>
              </a:rPr>
              <a:t>час в</a:t>
            </a:r>
            <a:r>
              <a:rPr sz="1600" b="1" spc="-25" dirty="0">
                <a:solidFill>
                  <a:srgbClr val="171F39"/>
                </a:solidFill>
                <a:latin typeface="Calibri"/>
                <a:cs typeface="Calibri"/>
              </a:rPr>
              <a:t> </a:t>
            </a:r>
            <a:r>
              <a:rPr sz="1600" b="1" spc="-20" dirty="0">
                <a:solidFill>
                  <a:srgbClr val="171F39"/>
                </a:solidFill>
                <a:latin typeface="Calibri"/>
                <a:cs typeface="Calibri"/>
              </a:rPr>
              <a:t>неделю</a:t>
            </a:r>
            <a:endParaRPr sz="1600" b="1" dirty="0">
              <a:solidFill>
                <a:srgbClr val="171F39"/>
              </a:solidFill>
              <a:latin typeface="Calibri"/>
              <a:cs typeface="Calibri"/>
            </a:endParaRPr>
          </a:p>
        </p:txBody>
      </p:sp>
      <p:sp>
        <p:nvSpPr>
          <p:cNvPr id="5" name="object 5"/>
          <p:cNvSpPr txBox="1"/>
          <p:nvPr/>
        </p:nvSpPr>
        <p:spPr>
          <a:xfrm>
            <a:off x="260705" y="2090115"/>
            <a:ext cx="5219700" cy="258404"/>
          </a:xfrm>
          <a:prstGeom prst="rect">
            <a:avLst/>
          </a:prstGeom>
        </p:spPr>
        <p:txBody>
          <a:bodyPr vert="horz" wrap="square" lIns="0" tIns="12065" rIns="0" bIns="0" rtlCol="0">
            <a:spAutoFit/>
          </a:bodyPr>
          <a:lstStyle/>
          <a:p>
            <a:pPr marL="12700">
              <a:lnSpc>
                <a:spcPct val="100000"/>
              </a:lnSpc>
              <a:spcBef>
                <a:spcPts val="95"/>
              </a:spcBef>
            </a:pPr>
            <a:r>
              <a:rPr sz="1600" spc="-25" dirty="0">
                <a:solidFill>
                  <a:srgbClr val="800000"/>
                </a:solidFill>
                <a:latin typeface="Calibri"/>
                <a:cs typeface="Calibri"/>
              </a:rPr>
              <a:t>Модуль</a:t>
            </a:r>
            <a:r>
              <a:rPr sz="1600" spc="5" dirty="0">
                <a:solidFill>
                  <a:srgbClr val="800000"/>
                </a:solidFill>
                <a:latin typeface="Calibri"/>
                <a:cs typeface="Calibri"/>
              </a:rPr>
              <a:t> </a:t>
            </a:r>
            <a:r>
              <a:rPr sz="1600" spc="-5" dirty="0">
                <a:solidFill>
                  <a:srgbClr val="800000"/>
                </a:solidFill>
                <a:latin typeface="Calibri"/>
                <a:cs typeface="Calibri"/>
              </a:rPr>
              <a:t>№</a:t>
            </a:r>
            <a:r>
              <a:rPr sz="1600" spc="5" dirty="0">
                <a:solidFill>
                  <a:srgbClr val="800000"/>
                </a:solidFill>
                <a:latin typeface="Calibri"/>
                <a:cs typeface="Calibri"/>
              </a:rPr>
              <a:t> </a:t>
            </a:r>
            <a:r>
              <a:rPr sz="1600" spc="-10" dirty="0">
                <a:solidFill>
                  <a:srgbClr val="800000"/>
                </a:solidFill>
                <a:latin typeface="Calibri"/>
                <a:cs typeface="Calibri"/>
              </a:rPr>
              <a:t>1.</a:t>
            </a:r>
            <a:r>
              <a:rPr sz="1600" spc="5" dirty="0">
                <a:solidFill>
                  <a:srgbClr val="800000"/>
                </a:solidFill>
                <a:latin typeface="Calibri"/>
                <a:cs typeface="Calibri"/>
              </a:rPr>
              <a:t> </a:t>
            </a:r>
            <a:r>
              <a:rPr sz="1600" spc="-10" dirty="0">
                <a:solidFill>
                  <a:srgbClr val="800000"/>
                </a:solidFill>
                <a:latin typeface="Calibri"/>
                <a:cs typeface="Calibri"/>
              </a:rPr>
              <a:t>«Безопасное</a:t>
            </a:r>
            <a:r>
              <a:rPr sz="1600" spc="40" dirty="0">
                <a:solidFill>
                  <a:srgbClr val="800000"/>
                </a:solidFill>
                <a:latin typeface="Calibri"/>
                <a:cs typeface="Calibri"/>
              </a:rPr>
              <a:t> </a:t>
            </a:r>
            <a:r>
              <a:rPr sz="1600" spc="-5" dirty="0">
                <a:solidFill>
                  <a:srgbClr val="800000"/>
                </a:solidFill>
                <a:latin typeface="Calibri"/>
                <a:cs typeface="Calibri"/>
              </a:rPr>
              <a:t>и</a:t>
            </a:r>
            <a:r>
              <a:rPr sz="1600" spc="10" dirty="0">
                <a:solidFill>
                  <a:srgbClr val="800000"/>
                </a:solidFill>
                <a:latin typeface="Calibri"/>
                <a:cs typeface="Calibri"/>
              </a:rPr>
              <a:t> </a:t>
            </a:r>
            <a:r>
              <a:rPr sz="1600" spc="-10" dirty="0">
                <a:solidFill>
                  <a:srgbClr val="800000"/>
                </a:solidFill>
                <a:latin typeface="Calibri"/>
                <a:cs typeface="Calibri"/>
              </a:rPr>
              <a:t>устойчивое</a:t>
            </a:r>
            <a:r>
              <a:rPr sz="1600" spc="30" dirty="0">
                <a:solidFill>
                  <a:srgbClr val="800000"/>
                </a:solidFill>
                <a:latin typeface="Calibri"/>
                <a:cs typeface="Calibri"/>
              </a:rPr>
              <a:t> </a:t>
            </a:r>
            <a:r>
              <a:rPr sz="1600" spc="-5" dirty="0">
                <a:solidFill>
                  <a:srgbClr val="800000"/>
                </a:solidFill>
                <a:latin typeface="Calibri"/>
                <a:cs typeface="Calibri"/>
              </a:rPr>
              <a:t>развитие</a:t>
            </a:r>
            <a:r>
              <a:rPr sz="1600" spc="-15" dirty="0">
                <a:solidFill>
                  <a:srgbClr val="800000"/>
                </a:solidFill>
                <a:latin typeface="Calibri"/>
                <a:cs typeface="Calibri"/>
              </a:rPr>
              <a:t> </a:t>
            </a:r>
            <a:r>
              <a:rPr sz="1600" spc="-5" dirty="0">
                <a:solidFill>
                  <a:srgbClr val="800000"/>
                </a:solidFill>
                <a:latin typeface="Calibri"/>
                <a:cs typeface="Calibri"/>
              </a:rPr>
              <a:t>личности,</a:t>
            </a:r>
            <a:endParaRPr sz="1600" dirty="0">
              <a:solidFill>
                <a:srgbClr val="800000"/>
              </a:solidFill>
              <a:latin typeface="Calibri"/>
              <a:cs typeface="Calibri"/>
            </a:endParaRPr>
          </a:p>
        </p:txBody>
      </p:sp>
      <p:sp>
        <p:nvSpPr>
          <p:cNvPr id="6" name="object 6"/>
          <p:cNvSpPr txBox="1"/>
          <p:nvPr/>
        </p:nvSpPr>
        <p:spPr>
          <a:xfrm>
            <a:off x="260705" y="2334513"/>
            <a:ext cx="2072639" cy="258404"/>
          </a:xfrm>
          <a:prstGeom prst="rect">
            <a:avLst/>
          </a:prstGeom>
        </p:spPr>
        <p:txBody>
          <a:bodyPr vert="horz" wrap="square" lIns="0" tIns="12065" rIns="0" bIns="0" rtlCol="0">
            <a:spAutoFit/>
          </a:bodyPr>
          <a:lstStyle/>
          <a:p>
            <a:pPr marL="12700">
              <a:lnSpc>
                <a:spcPct val="100000"/>
              </a:lnSpc>
              <a:spcBef>
                <a:spcPts val="95"/>
              </a:spcBef>
            </a:pPr>
            <a:r>
              <a:rPr sz="1600" spc="-10" dirty="0">
                <a:solidFill>
                  <a:srgbClr val="800000"/>
                </a:solidFill>
                <a:latin typeface="Calibri"/>
                <a:cs typeface="Calibri"/>
              </a:rPr>
              <a:t>общества,</a:t>
            </a:r>
            <a:r>
              <a:rPr sz="1600" spc="-5" dirty="0">
                <a:solidFill>
                  <a:srgbClr val="800000"/>
                </a:solidFill>
                <a:latin typeface="Calibri"/>
                <a:cs typeface="Calibri"/>
              </a:rPr>
              <a:t> </a:t>
            </a:r>
            <a:r>
              <a:rPr sz="1600" spc="-15" dirty="0">
                <a:solidFill>
                  <a:srgbClr val="800000"/>
                </a:solidFill>
                <a:latin typeface="Calibri"/>
                <a:cs typeface="Calibri"/>
              </a:rPr>
              <a:t>государства»</a:t>
            </a:r>
            <a:endParaRPr sz="1600" dirty="0">
              <a:solidFill>
                <a:srgbClr val="800000"/>
              </a:solidFill>
              <a:latin typeface="Calibri"/>
              <a:cs typeface="Calibri"/>
            </a:endParaRPr>
          </a:p>
        </p:txBody>
      </p:sp>
      <p:sp>
        <p:nvSpPr>
          <p:cNvPr id="7" name="object 7"/>
          <p:cNvSpPr txBox="1"/>
          <p:nvPr/>
        </p:nvSpPr>
        <p:spPr>
          <a:xfrm>
            <a:off x="260705" y="2822193"/>
            <a:ext cx="5652770" cy="3439795"/>
          </a:xfrm>
          <a:prstGeom prst="rect">
            <a:avLst/>
          </a:prstGeom>
        </p:spPr>
        <p:txBody>
          <a:bodyPr vert="horz" wrap="square" lIns="0" tIns="12065" rIns="0" bIns="0" rtlCol="0">
            <a:spAutoFit/>
          </a:bodyPr>
          <a:lstStyle/>
          <a:p>
            <a:pPr marL="12700">
              <a:lnSpc>
                <a:spcPct val="100000"/>
              </a:lnSpc>
              <a:spcBef>
                <a:spcPts val="95"/>
              </a:spcBef>
            </a:pPr>
            <a:r>
              <a:rPr sz="1600" spc="-25" dirty="0">
                <a:solidFill>
                  <a:srgbClr val="800000"/>
                </a:solidFill>
                <a:latin typeface="Calibri"/>
                <a:cs typeface="Calibri"/>
              </a:rPr>
              <a:t>Модуль</a:t>
            </a:r>
            <a:r>
              <a:rPr sz="1600" dirty="0">
                <a:solidFill>
                  <a:srgbClr val="800000"/>
                </a:solidFill>
                <a:latin typeface="Calibri"/>
                <a:cs typeface="Calibri"/>
              </a:rPr>
              <a:t> </a:t>
            </a:r>
            <a:r>
              <a:rPr sz="1600" spc="-5" dirty="0">
                <a:solidFill>
                  <a:srgbClr val="800000"/>
                </a:solidFill>
                <a:latin typeface="Calibri"/>
                <a:cs typeface="Calibri"/>
              </a:rPr>
              <a:t>№</a:t>
            </a:r>
            <a:r>
              <a:rPr sz="1600" spc="5" dirty="0">
                <a:solidFill>
                  <a:srgbClr val="800000"/>
                </a:solidFill>
                <a:latin typeface="Calibri"/>
                <a:cs typeface="Calibri"/>
              </a:rPr>
              <a:t> </a:t>
            </a:r>
            <a:r>
              <a:rPr sz="1600" spc="-5" dirty="0">
                <a:solidFill>
                  <a:srgbClr val="800000"/>
                </a:solidFill>
                <a:latin typeface="Calibri"/>
                <a:cs typeface="Calibri"/>
              </a:rPr>
              <a:t>2.</a:t>
            </a:r>
            <a:r>
              <a:rPr sz="1600" dirty="0">
                <a:solidFill>
                  <a:srgbClr val="800000"/>
                </a:solidFill>
                <a:latin typeface="Calibri"/>
                <a:cs typeface="Calibri"/>
              </a:rPr>
              <a:t> </a:t>
            </a:r>
            <a:r>
              <a:rPr sz="1600" spc="-10" dirty="0">
                <a:solidFill>
                  <a:srgbClr val="800000"/>
                </a:solidFill>
                <a:latin typeface="Calibri"/>
                <a:cs typeface="Calibri"/>
              </a:rPr>
              <a:t>«Военная</a:t>
            </a:r>
            <a:r>
              <a:rPr sz="1600" spc="35" dirty="0">
                <a:solidFill>
                  <a:srgbClr val="800000"/>
                </a:solidFill>
                <a:latin typeface="Calibri"/>
                <a:cs typeface="Calibri"/>
              </a:rPr>
              <a:t> </a:t>
            </a:r>
            <a:r>
              <a:rPr sz="1600" spc="-15" dirty="0">
                <a:solidFill>
                  <a:srgbClr val="800000"/>
                </a:solidFill>
                <a:latin typeface="Calibri"/>
                <a:cs typeface="Calibri"/>
              </a:rPr>
              <a:t>подготовка.</a:t>
            </a:r>
            <a:r>
              <a:rPr sz="1600" spc="15" dirty="0">
                <a:solidFill>
                  <a:srgbClr val="800000"/>
                </a:solidFill>
                <a:latin typeface="Calibri"/>
                <a:cs typeface="Calibri"/>
              </a:rPr>
              <a:t> </a:t>
            </a:r>
            <a:r>
              <a:rPr sz="1600" spc="-10" dirty="0">
                <a:solidFill>
                  <a:srgbClr val="800000"/>
                </a:solidFill>
                <a:latin typeface="Calibri"/>
                <a:cs typeface="Calibri"/>
              </a:rPr>
              <a:t>Основы</a:t>
            </a:r>
            <a:r>
              <a:rPr sz="1600" dirty="0">
                <a:solidFill>
                  <a:srgbClr val="800000"/>
                </a:solidFill>
                <a:latin typeface="Calibri"/>
                <a:cs typeface="Calibri"/>
              </a:rPr>
              <a:t> </a:t>
            </a:r>
            <a:r>
              <a:rPr sz="1600" spc="-5" dirty="0">
                <a:solidFill>
                  <a:srgbClr val="800000"/>
                </a:solidFill>
                <a:latin typeface="Calibri"/>
                <a:cs typeface="Calibri"/>
              </a:rPr>
              <a:t>военных</a:t>
            </a:r>
            <a:r>
              <a:rPr sz="1600" dirty="0">
                <a:solidFill>
                  <a:srgbClr val="800000"/>
                </a:solidFill>
                <a:latin typeface="Calibri"/>
                <a:cs typeface="Calibri"/>
              </a:rPr>
              <a:t> </a:t>
            </a:r>
            <a:r>
              <a:rPr sz="1600" spc="-5" dirty="0">
                <a:solidFill>
                  <a:srgbClr val="800000"/>
                </a:solidFill>
                <a:latin typeface="Calibri"/>
                <a:cs typeface="Calibri"/>
              </a:rPr>
              <a:t>знаний»</a:t>
            </a:r>
            <a:endParaRPr sz="1600" dirty="0">
              <a:solidFill>
                <a:srgbClr val="800000"/>
              </a:solidFill>
              <a:latin typeface="Calibri"/>
              <a:cs typeface="Calibri"/>
            </a:endParaRPr>
          </a:p>
          <a:p>
            <a:pPr marR="193040" algn="r">
              <a:lnSpc>
                <a:spcPct val="100000"/>
              </a:lnSpc>
              <a:spcBef>
                <a:spcPts val="45"/>
              </a:spcBef>
            </a:pPr>
            <a:r>
              <a:rPr sz="1200" b="1" i="1" spc="-5" dirty="0">
                <a:solidFill>
                  <a:srgbClr val="171F39"/>
                </a:solidFill>
                <a:latin typeface="Calibri"/>
                <a:cs typeface="Calibri"/>
              </a:rPr>
              <a:t>Новый</a:t>
            </a:r>
            <a:r>
              <a:rPr sz="1200" b="1" i="1" spc="-30" dirty="0">
                <a:solidFill>
                  <a:srgbClr val="171F39"/>
                </a:solidFill>
                <a:latin typeface="Calibri"/>
                <a:cs typeface="Calibri"/>
              </a:rPr>
              <a:t> </a:t>
            </a:r>
            <a:r>
              <a:rPr sz="1200" b="1" i="1" spc="-5" dirty="0">
                <a:solidFill>
                  <a:srgbClr val="171F39"/>
                </a:solidFill>
                <a:latin typeface="Calibri"/>
                <a:cs typeface="Calibri"/>
              </a:rPr>
              <a:t>модуль</a:t>
            </a:r>
            <a:endParaRPr sz="1200" b="1" dirty="0">
              <a:solidFill>
                <a:srgbClr val="171F39"/>
              </a:solidFill>
              <a:latin typeface="Calibri"/>
              <a:cs typeface="Calibri"/>
            </a:endParaRPr>
          </a:p>
          <a:p>
            <a:pPr marL="12700">
              <a:lnSpc>
                <a:spcPct val="100000"/>
              </a:lnSpc>
              <a:spcBef>
                <a:spcPts val="434"/>
              </a:spcBef>
            </a:pPr>
            <a:r>
              <a:rPr sz="1600" spc="-25" dirty="0">
                <a:latin typeface="Calibri"/>
                <a:cs typeface="Calibri"/>
              </a:rPr>
              <a:t>Модуль</a:t>
            </a:r>
            <a:r>
              <a:rPr sz="1600" dirty="0">
                <a:latin typeface="Calibri"/>
                <a:cs typeface="Calibri"/>
              </a:rPr>
              <a:t> </a:t>
            </a:r>
            <a:r>
              <a:rPr sz="1600" spc="-5" dirty="0">
                <a:latin typeface="Calibri"/>
                <a:cs typeface="Calibri"/>
              </a:rPr>
              <a:t>№</a:t>
            </a:r>
            <a:r>
              <a:rPr sz="1600" dirty="0">
                <a:latin typeface="Calibri"/>
                <a:cs typeface="Calibri"/>
              </a:rPr>
              <a:t> </a:t>
            </a:r>
            <a:r>
              <a:rPr sz="1600" spc="-10" dirty="0">
                <a:latin typeface="Calibri"/>
                <a:cs typeface="Calibri"/>
              </a:rPr>
              <a:t>3.</a:t>
            </a:r>
            <a:r>
              <a:rPr sz="1600" dirty="0">
                <a:latin typeface="Calibri"/>
                <a:cs typeface="Calibri"/>
              </a:rPr>
              <a:t> </a:t>
            </a:r>
            <a:r>
              <a:rPr sz="1600" spc="-25" dirty="0">
                <a:latin typeface="Calibri"/>
                <a:cs typeface="Calibri"/>
              </a:rPr>
              <a:t>«Культура</a:t>
            </a:r>
            <a:r>
              <a:rPr sz="1600" spc="20" dirty="0">
                <a:latin typeface="Calibri"/>
                <a:cs typeface="Calibri"/>
              </a:rPr>
              <a:t> </a:t>
            </a:r>
            <a:r>
              <a:rPr sz="1600" spc="-5" dirty="0">
                <a:latin typeface="Calibri"/>
                <a:cs typeface="Calibri"/>
              </a:rPr>
              <a:t>безопасности</a:t>
            </a:r>
            <a:r>
              <a:rPr sz="1600" spc="30" dirty="0">
                <a:latin typeface="Calibri"/>
                <a:cs typeface="Calibri"/>
              </a:rPr>
              <a:t> </a:t>
            </a:r>
            <a:r>
              <a:rPr sz="1600" spc="-10" dirty="0">
                <a:latin typeface="Calibri"/>
                <a:cs typeface="Calibri"/>
              </a:rPr>
              <a:t>жизнедеятельности</a:t>
            </a:r>
            <a:r>
              <a:rPr sz="1600" spc="35" dirty="0">
                <a:latin typeface="Calibri"/>
                <a:cs typeface="Calibri"/>
              </a:rPr>
              <a:t> </a:t>
            </a:r>
            <a:r>
              <a:rPr sz="1600" spc="-5" dirty="0">
                <a:latin typeface="Calibri"/>
                <a:cs typeface="Calibri"/>
              </a:rPr>
              <a:t>в</a:t>
            </a:r>
            <a:endParaRPr sz="1600" dirty="0">
              <a:latin typeface="Calibri"/>
              <a:cs typeface="Calibri"/>
            </a:endParaRPr>
          </a:p>
          <a:p>
            <a:pPr marL="12700">
              <a:lnSpc>
                <a:spcPct val="100000"/>
              </a:lnSpc>
              <a:spcBef>
                <a:spcPts val="5"/>
              </a:spcBef>
            </a:pPr>
            <a:r>
              <a:rPr sz="1600" spc="-10" dirty="0">
                <a:latin typeface="Calibri"/>
                <a:cs typeface="Calibri"/>
              </a:rPr>
              <a:t>современном</a:t>
            </a:r>
            <a:r>
              <a:rPr sz="1600" spc="30" dirty="0">
                <a:latin typeface="Calibri"/>
                <a:cs typeface="Calibri"/>
              </a:rPr>
              <a:t> </a:t>
            </a:r>
            <a:r>
              <a:rPr sz="1600" spc="-10" dirty="0">
                <a:latin typeface="Calibri"/>
                <a:cs typeface="Calibri"/>
              </a:rPr>
              <a:t>обществе»</a:t>
            </a:r>
            <a:endParaRPr sz="1600" dirty="0">
              <a:latin typeface="Calibri"/>
              <a:cs typeface="Calibri"/>
            </a:endParaRPr>
          </a:p>
          <a:p>
            <a:pPr marL="12700">
              <a:lnSpc>
                <a:spcPct val="100000"/>
              </a:lnSpc>
            </a:pPr>
            <a:r>
              <a:rPr sz="1600" spc="-25" dirty="0">
                <a:latin typeface="Calibri"/>
                <a:cs typeface="Calibri"/>
              </a:rPr>
              <a:t>Модуль</a:t>
            </a:r>
            <a:r>
              <a:rPr sz="1600" spc="-5" dirty="0">
                <a:latin typeface="Calibri"/>
                <a:cs typeface="Calibri"/>
              </a:rPr>
              <a:t> №</a:t>
            </a:r>
            <a:r>
              <a:rPr sz="1600" spc="5" dirty="0">
                <a:latin typeface="Calibri"/>
                <a:cs typeface="Calibri"/>
              </a:rPr>
              <a:t> </a:t>
            </a:r>
            <a:r>
              <a:rPr sz="1600" spc="-5" dirty="0">
                <a:latin typeface="Calibri"/>
                <a:cs typeface="Calibri"/>
              </a:rPr>
              <a:t>4.</a:t>
            </a:r>
            <a:r>
              <a:rPr sz="1600" dirty="0">
                <a:latin typeface="Calibri"/>
                <a:cs typeface="Calibri"/>
              </a:rPr>
              <a:t> </a:t>
            </a:r>
            <a:r>
              <a:rPr sz="1600" spc="-10" dirty="0">
                <a:latin typeface="Calibri"/>
                <a:cs typeface="Calibri"/>
              </a:rPr>
              <a:t>«Безопасность</a:t>
            </a:r>
            <a:r>
              <a:rPr sz="1600" spc="50" dirty="0">
                <a:latin typeface="Calibri"/>
                <a:cs typeface="Calibri"/>
              </a:rPr>
              <a:t> </a:t>
            </a:r>
            <a:r>
              <a:rPr sz="1600" spc="-5" dirty="0">
                <a:latin typeface="Calibri"/>
                <a:cs typeface="Calibri"/>
              </a:rPr>
              <a:t>в</a:t>
            </a:r>
            <a:r>
              <a:rPr sz="1600" spc="-15" dirty="0">
                <a:latin typeface="Calibri"/>
                <a:cs typeface="Calibri"/>
              </a:rPr>
              <a:t> </a:t>
            </a:r>
            <a:r>
              <a:rPr sz="1600" spc="-5" dirty="0">
                <a:latin typeface="Calibri"/>
                <a:cs typeface="Calibri"/>
              </a:rPr>
              <a:t>быту»</a:t>
            </a:r>
            <a:endParaRPr sz="1600" dirty="0">
              <a:latin typeface="Calibri"/>
              <a:cs typeface="Calibri"/>
            </a:endParaRPr>
          </a:p>
          <a:p>
            <a:pPr marL="12700">
              <a:lnSpc>
                <a:spcPct val="100000"/>
              </a:lnSpc>
            </a:pPr>
            <a:r>
              <a:rPr sz="1600" spc="-25" dirty="0">
                <a:latin typeface="Calibri"/>
                <a:cs typeface="Calibri"/>
              </a:rPr>
              <a:t>Модуль</a:t>
            </a:r>
            <a:r>
              <a:rPr sz="1600" spc="-5" dirty="0">
                <a:latin typeface="Calibri"/>
                <a:cs typeface="Calibri"/>
              </a:rPr>
              <a:t> №</a:t>
            </a:r>
            <a:r>
              <a:rPr sz="1600" spc="5" dirty="0">
                <a:latin typeface="Calibri"/>
                <a:cs typeface="Calibri"/>
              </a:rPr>
              <a:t> </a:t>
            </a:r>
            <a:r>
              <a:rPr sz="1600" spc="-5" dirty="0">
                <a:latin typeface="Calibri"/>
                <a:cs typeface="Calibri"/>
              </a:rPr>
              <a:t>5.</a:t>
            </a:r>
            <a:r>
              <a:rPr sz="1600" dirty="0">
                <a:latin typeface="Calibri"/>
                <a:cs typeface="Calibri"/>
              </a:rPr>
              <a:t> </a:t>
            </a:r>
            <a:r>
              <a:rPr sz="1600" spc="-10" dirty="0">
                <a:latin typeface="Calibri"/>
                <a:cs typeface="Calibri"/>
              </a:rPr>
              <a:t>«Безопасность</a:t>
            </a:r>
            <a:r>
              <a:rPr sz="1600" spc="50" dirty="0">
                <a:latin typeface="Calibri"/>
                <a:cs typeface="Calibri"/>
              </a:rPr>
              <a:t> </a:t>
            </a:r>
            <a:r>
              <a:rPr sz="1600" spc="-5" dirty="0">
                <a:latin typeface="Calibri"/>
                <a:cs typeface="Calibri"/>
              </a:rPr>
              <a:t>на</a:t>
            </a:r>
            <a:r>
              <a:rPr sz="1600" spc="-15" dirty="0">
                <a:latin typeface="Calibri"/>
                <a:cs typeface="Calibri"/>
              </a:rPr>
              <a:t> </a:t>
            </a:r>
            <a:r>
              <a:rPr sz="1600" spc="-5" dirty="0">
                <a:latin typeface="Calibri"/>
                <a:cs typeface="Calibri"/>
              </a:rPr>
              <a:t>транспорте»</a:t>
            </a:r>
            <a:endParaRPr sz="1600" dirty="0">
              <a:latin typeface="Calibri"/>
              <a:cs typeface="Calibri"/>
            </a:endParaRPr>
          </a:p>
          <a:p>
            <a:pPr marL="12700" marR="992505">
              <a:lnSpc>
                <a:spcPct val="100000"/>
              </a:lnSpc>
            </a:pPr>
            <a:r>
              <a:rPr sz="1600" spc="-25" dirty="0">
                <a:latin typeface="Calibri"/>
                <a:cs typeface="Calibri"/>
              </a:rPr>
              <a:t>Модуль</a:t>
            </a:r>
            <a:r>
              <a:rPr sz="1600" spc="-5" dirty="0">
                <a:latin typeface="Calibri"/>
                <a:cs typeface="Calibri"/>
              </a:rPr>
              <a:t> №</a:t>
            </a:r>
            <a:r>
              <a:rPr sz="1600" spc="5" dirty="0">
                <a:latin typeface="Calibri"/>
                <a:cs typeface="Calibri"/>
              </a:rPr>
              <a:t> </a:t>
            </a:r>
            <a:r>
              <a:rPr sz="1600" spc="-5" dirty="0">
                <a:latin typeface="Calibri"/>
                <a:cs typeface="Calibri"/>
              </a:rPr>
              <a:t>6. </a:t>
            </a:r>
            <a:r>
              <a:rPr sz="1600" spc="-10" dirty="0">
                <a:latin typeface="Calibri"/>
                <a:cs typeface="Calibri"/>
              </a:rPr>
              <a:t>«Безопасность</a:t>
            </a:r>
            <a:r>
              <a:rPr sz="1600" spc="50" dirty="0">
                <a:latin typeface="Calibri"/>
                <a:cs typeface="Calibri"/>
              </a:rPr>
              <a:t> </a:t>
            </a:r>
            <a:r>
              <a:rPr sz="1600" spc="-5" dirty="0">
                <a:latin typeface="Calibri"/>
                <a:cs typeface="Calibri"/>
              </a:rPr>
              <a:t>в</a:t>
            </a:r>
            <a:r>
              <a:rPr sz="1600" spc="-15" dirty="0">
                <a:latin typeface="Calibri"/>
                <a:cs typeface="Calibri"/>
              </a:rPr>
              <a:t> </a:t>
            </a:r>
            <a:r>
              <a:rPr sz="1600" spc="-5" dirty="0">
                <a:latin typeface="Calibri"/>
                <a:cs typeface="Calibri"/>
              </a:rPr>
              <a:t>общественных</a:t>
            </a:r>
            <a:r>
              <a:rPr sz="1600" spc="5" dirty="0">
                <a:latin typeface="Calibri"/>
                <a:cs typeface="Calibri"/>
              </a:rPr>
              <a:t> </a:t>
            </a:r>
            <a:r>
              <a:rPr sz="1600" spc="-5" dirty="0">
                <a:latin typeface="Calibri"/>
                <a:cs typeface="Calibri"/>
              </a:rPr>
              <a:t>местах» </a:t>
            </a:r>
            <a:r>
              <a:rPr sz="1600" spc="-345" dirty="0">
                <a:latin typeface="Calibri"/>
                <a:cs typeface="Calibri"/>
              </a:rPr>
              <a:t> </a:t>
            </a:r>
            <a:r>
              <a:rPr sz="1600" spc="-25" dirty="0">
                <a:latin typeface="Calibri"/>
                <a:cs typeface="Calibri"/>
              </a:rPr>
              <a:t>Модуль</a:t>
            </a:r>
            <a:r>
              <a:rPr sz="1600" spc="-5" dirty="0">
                <a:latin typeface="Calibri"/>
                <a:cs typeface="Calibri"/>
              </a:rPr>
              <a:t> №</a:t>
            </a:r>
            <a:r>
              <a:rPr sz="1600" spc="5" dirty="0">
                <a:latin typeface="Calibri"/>
                <a:cs typeface="Calibri"/>
              </a:rPr>
              <a:t> </a:t>
            </a:r>
            <a:r>
              <a:rPr sz="1600" spc="-5" dirty="0">
                <a:latin typeface="Calibri"/>
                <a:cs typeface="Calibri"/>
              </a:rPr>
              <a:t>7.</a:t>
            </a:r>
            <a:r>
              <a:rPr sz="1600" dirty="0">
                <a:latin typeface="Calibri"/>
                <a:cs typeface="Calibri"/>
              </a:rPr>
              <a:t> </a:t>
            </a:r>
            <a:r>
              <a:rPr sz="1600" spc="-10" dirty="0">
                <a:latin typeface="Calibri"/>
                <a:cs typeface="Calibri"/>
              </a:rPr>
              <a:t>«Безопасность</a:t>
            </a:r>
            <a:r>
              <a:rPr sz="1600" spc="50" dirty="0">
                <a:latin typeface="Calibri"/>
                <a:cs typeface="Calibri"/>
              </a:rPr>
              <a:t> </a:t>
            </a:r>
            <a:r>
              <a:rPr sz="1600" spc="-5" dirty="0">
                <a:latin typeface="Calibri"/>
                <a:cs typeface="Calibri"/>
              </a:rPr>
              <a:t>в</a:t>
            </a:r>
            <a:r>
              <a:rPr sz="1600" spc="-15" dirty="0">
                <a:latin typeface="Calibri"/>
                <a:cs typeface="Calibri"/>
              </a:rPr>
              <a:t> </a:t>
            </a:r>
            <a:r>
              <a:rPr sz="1600" spc="-10" dirty="0">
                <a:latin typeface="Calibri"/>
                <a:cs typeface="Calibri"/>
              </a:rPr>
              <a:t>природной</a:t>
            </a:r>
            <a:r>
              <a:rPr sz="1600" spc="15" dirty="0">
                <a:latin typeface="Calibri"/>
                <a:cs typeface="Calibri"/>
              </a:rPr>
              <a:t> </a:t>
            </a:r>
            <a:r>
              <a:rPr sz="1600" spc="-10" dirty="0">
                <a:latin typeface="Calibri"/>
                <a:cs typeface="Calibri"/>
              </a:rPr>
              <a:t>среде»</a:t>
            </a:r>
            <a:endParaRPr sz="1600" dirty="0">
              <a:latin typeface="Calibri"/>
              <a:cs typeface="Calibri"/>
            </a:endParaRPr>
          </a:p>
          <a:p>
            <a:pPr marL="12700" marR="1046480">
              <a:lnSpc>
                <a:spcPct val="100000"/>
              </a:lnSpc>
            </a:pPr>
            <a:r>
              <a:rPr sz="1600" spc="-25" dirty="0">
                <a:latin typeface="Calibri"/>
                <a:cs typeface="Calibri"/>
              </a:rPr>
              <a:t>Модуль</a:t>
            </a:r>
            <a:r>
              <a:rPr sz="1600" dirty="0">
                <a:latin typeface="Calibri"/>
                <a:cs typeface="Calibri"/>
              </a:rPr>
              <a:t> </a:t>
            </a:r>
            <a:r>
              <a:rPr sz="1600" spc="-5" dirty="0">
                <a:latin typeface="Calibri"/>
                <a:cs typeface="Calibri"/>
              </a:rPr>
              <a:t>№</a:t>
            </a:r>
            <a:r>
              <a:rPr sz="1600" spc="5" dirty="0">
                <a:latin typeface="Calibri"/>
                <a:cs typeface="Calibri"/>
              </a:rPr>
              <a:t> </a:t>
            </a:r>
            <a:r>
              <a:rPr sz="1600" spc="-5" dirty="0">
                <a:latin typeface="Calibri"/>
                <a:cs typeface="Calibri"/>
              </a:rPr>
              <a:t>8.</a:t>
            </a:r>
            <a:r>
              <a:rPr sz="1600" dirty="0">
                <a:latin typeface="Calibri"/>
                <a:cs typeface="Calibri"/>
              </a:rPr>
              <a:t> </a:t>
            </a:r>
            <a:r>
              <a:rPr sz="1600" spc="-10" dirty="0">
                <a:latin typeface="Calibri"/>
                <a:cs typeface="Calibri"/>
              </a:rPr>
              <a:t>«Здоровье</a:t>
            </a:r>
            <a:r>
              <a:rPr sz="1600" spc="25" dirty="0">
                <a:latin typeface="Calibri"/>
                <a:cs typeface="Calibri"/>
              </a:rPr>
              <a:t> </a:t>
            </a:r>
            <a:r>
              <a:rPr sz="1600" spc="-5" dirty="0">
                <a:latin typeface="Calibri"/>
                <a:cs typeface="Calibri"/>
              </a:rPr>
              <a:t>и</a:t>
            </a:r>
            <a:r>
              <a:rPr sz="1600" dirty="0">
                <a:latin typeface="Calibri"/>
                <a:cs typeface="Calibri"/>
              </a:rPr>
              <a:t> </a:t>
            </a:r>
            <a:r>
              <a:rPr sz="1600" spc="-15" dirty="0">
                <a:latin typeface="Calibri"/>
                <a:cs typeface="Calibri"/>
              </a:rPr>
              <a:t>как</a:t>
            </a:r>
            <a:r>
              <a:rPr sz="1600" spc="-10" dirty="0">
                <a:latin typeface="Calibri"/>
                <a:cs typeface="Calibri"/>
              </a:rPr>
              <a:t> его</a:t>
            </a:r>
            <a:r>
              <a:rPr sz="1600" spc="10" dirty="0">
                <a:latin typeface="Calibri"/>
                <a:cs typeface="Calibri"/>
              </a:rPr>
              <a:t> </a:t>
            </a:r>
            <a:r>
              <a:rPr sz="1600" spc="-10" dirty="0">
                <a:latin typeface="Calibri"/>
                <a:cs typeface="Calibri"/>
              </a:rPr>
              <a:t>сохранить.</a:t>
            </a:r>
            <a:r>
              <a:rPr sz="1600" dirty="0">
                <a:latin typeface="Calibri"/>
                <a:cs typeface="Calibri"/>
              </a:rPr>
              <a:t> </a:t>
            </a:r>
            <a:r>
              <a:rPr sz="1600" spc="-10" dirty="0">
                <a:latin typeface="Calibri"/>
                <a:cs typeface="Calibri"/>
              </a:rPr>
              <a:t>Основы </a:t>
            </a:r>
            <a:r>
              <a:rPr sz="1600" spc="-350" dirty="0">
                <a:latin typeface="Calibri"/>
                <a:cs typeface="Calibri"/>
              </a:rPr>
              <a:t> </a:t>
            </a:r>
            <a:r>
              <a:rPr sz="1600" spc="-10" dirty="0">
                <a:latin typeface="Calibri"/>
                <a:cs typeface="Calibri"/>
              </a:rPr>
              <a:t>медицинских</a:t>
            </a:r>
            <a:r>
              <a:rPr sz="1600" dirty="0">
                <a:latin typeface="Calibri"/>
                <a:cs typeface="Calibri"/>
              </a:rPr>
              <a:t> </a:t>
            </a:r>
            <a:r>
              <a:rPr sz="1600" spc="-5" dirty="0">
                <a:latin typeface="Calibri"/>
                <a:cs typeface="Calibri"/>
              </a:rPr>
              <a:t>знаний»</a:t>
            </a:r>
            <a:endParaRPr sz="1600" dirty="0">
              <a:latin typeface="Calibri"/>
              <a:cs typeface="Calibri"/>
            </a:endParaRPr>
          </a:p>
          <a:p>
            <a:pPr marL="12700">
              <a:lnSpc>
                <a:spcPct val="100000"/>
              </a:lnSpc>
            </a:pPr>
            <a:r>
              <a:rPr sz="1600" spc="-25" dirty="0">
                <a:latin typeface="Calibri"/>
                <a:cs typeface="Calibri"/>
              </a:rPr>
              <a:t>Модуль</a:t>
            </a:r>
            <a:r>
              <a:rPr sz="1600" dirty="0">
                <a:latin typeface="Calibri"/>
                <a:cs typeface="Calibri"/>
              </a:rPr>
              <a:t> </a:t>
            </a:r>
            <a:r>
              <a:rPr sz="1600" spc="-5" dirty="0">
                <a:latin typeface="Calibri"/>
                <a:cs typeface="Calibri"/>
              </a:rPr>
              <a:t>№</a:t>
            </a:r>
            <a:r>
              <a:rPr sz="1600" spc="5" dirty="0">
                <a:latin typeface="Calibri"/>
                <a:cs typeface="Calibri"/>
              </a:rPr>
              <a:t> </a:t>
            </a:r>
            <a:r>
              <a:rPr sz="1600" spc="-5" dirty="0">
                <a:latin typeface="Calibri"/>
                <a:cs typeface="Calibri"/>
              </a:rPr>
              <a:t>9.</a:t>
            </a:r>
            <a:r>
              <a:rPr sz="1600" dirty="0">
                <a:latin typeface="Calibri"/>
                <a:cs typeface="Calibri"/>
              </a:rPr>
              <a:t> </a:t>
            </a:r>
            <a:r>
              <a:rPr sz="1600" spc="-10" dirty="0">
                <a:latin typeface="Calibri"/>
                <a:cs typeface="Calibri"/>
              </a:rPr>
              <a:t>«Безопасность</a:t>
            </a:r>
            <a:r>
              <a:rPr sz="1600" spc="50" dirty="0">
                <a:latin typeface="Calibri"/>
                <a:cs typeface="Calibri"/>
              </a:rPr>
              <a:t> </a:t>
            </a:r>
            <a:r>
              <a:rPr sz="1600" spc="-5" dirty="0">
                <a:latin typeface="Calibri"/>
                <a:cs typeface="Calibri"/>
              </a:rPr>
              <a:t>в</a:t>
            </a:r>
            <a:r>
              <a:rPr sz="1600" spc="-15" dirty="0">
                <a:latin typeface="Calibri"/>
                <a:cs typeface="Calibri"/>
              </a:rPr>
              <a:t> </a:t>
            </a:r>
            <a:r>
              <a:rPr sz="1600" spc="-10" dirty="0">
                <a:latin typeface="Calibri"/>
                <a:cs typeface="Calibri"/>
              </a:rPr>
              <a:t>социуме»</a:t>
            </a:r>
            <a:endParaRPr sz="1600" dirty="0">
              <a:latin typeface="Calibri"/>
              <a:cs typeface="Calibri"/>
            </a:endParaRPr>
          </a:p>
          <a:p>
            <a:pPr marL="12700">
              <a:lnSpc>
                <a:spcPct val="100000"/>
              </a:lnSpc>
            </a:pPr>
            <a:r>
              <a:rPr sz="1600" spc="-25" dirty="0">
                <a:latin typeface="Calibri"/>
                <a:cs typeface="Calibri"/>
              </a:rPr>
              <a:t>Модуль</a:t>
            </a:r>
            <a:r>
              <a:rPr sz="1600" dirty="0">
                <a:latin typeface="Calibri"/>
                <a:cs typeface="Calibri"/>
              </a:rPr>
              <a:t> </a:t>
            </a:r>
            <a:r>
              <a:rPr sz="1600" spc="-5" dirty="0">
                <a:latin typeface="Calibri"/>
                <a:cs typeface="Calibri"/>
              </a:rPr>
              <a:t>№</a:t>
            </a:r>
            <a:r>
              <a:rPr sz="1600" spc="10" dirty="0">
                <a:latin typeface="Calibri"/>
                <a:cs typeface="Calibri"/>
              </a:rPr>
              <a:t> </a:t>
            </a:r>
            <a:r>
              <a:rPr sz="1600" spc="-5" dirty="0">
                <a:latin typeface="Calibri"/>
                <a:cs typeface="Calibri"/>
              </a:rPr>
              <a:t>10.</a:t>
            </a:r>
            <a:r>
              <a:rPr sz="1600" spc="15" dirty="0">
                <a:latin typeface="Calibri"/>
                <a:cs typeface="Calibri"/>
              </a:rPr>
              <a:t> </a:t>
            </a:r>
            <a:r>
              <a:rPr sz="1600" spc="-10" dirty="0">
                <a:latin typeface="Calibri"/>
                <a:cs typeface="Calibri"/>
              </a:rPr>
              <a:t>«Безопасность</a:t>
            </a:r>
            <a:r>
              <a:rPr sz="1600" spc="40" dirty="0">
                <a:latin typeface="Calibri"/>
                <a:cs typeface="Calibri"/>
              </a:rPr>
              <a:t> </a:t>
            </a:r>
            <a:r>
              <a:rPr sz="1600" spc="-5" dirty="0">
                <a:latin typeface="Calibri"/>
                <a:cs typeface="Calibri"/>
              </a:rPr>
              <a:t>в</a:t>
            </a:r>
            <a:r>
              <a:rPr sz="1600" dirty="0">
                <a:latin typeface="Calibri"/>
                <a:cs typeface="Calibri"/>
              </a:rPr>
              <a:t> </a:t>
            </a:r>
            <a:r>
              <a:rPr sz="1600" spc="-5" dirty="0">
                <a:latin typeface="Calibri"/>
                <a:cs typeface="Calibri"/>
              </a:rPr>
              <a:t>информационном</a:t>
            </a:r>
            <a:r>
              <a:rPr sz="1600" spc="35" dirty="0">
                <a:latin typeface="Calibri"/>
                <a:cs typeface="Calibri"/>
              </a:rPr>
              <a:t> </a:t>
            </a:r>
            <a:r>
              <a:rPr sz="1600" spc="-5" dirty="0">
                <a:latin typeface="Calibri"/>
                <a:cs typeface="Calibri"/>
              </a:rPr>
              <a:t>пространстве»</a:t>
            </a:r>
            <a:endParaRPr sz="1600" dirty="0">
              <a:latin typeface="Calibri"/>
              <a:cs typeface="Calibri"/>
            </a:endParaRPr>
          </a:p>
          <a:p>
            <a:pPr marL="12700">
              <a:lnSpc>
                <a:spcPct val="100000"/>
              </a:lnSpc>
            </a:pPr>
            <a:r>
              <a:rPr sz="1600" spc="-25" dirty="0">
                <a:latin typeface="Calibri"/>
                <a:cs typeface="Calibri"/>
              </a:rPr>
              <a:t>Модуль</a:t>
            </a:r>
            <a:r>
              <a:rPr sz="1600" spc="-5" dirty="0">
                <a:latin typeface="Calibri"/>
                <a:cs typeface="Calibri"/>
              </a:rPr>
              <a:t> №</a:t>
            </a:r>
            <a:r>
              <a:rPr sz="1600" spc="5" dirty="0">
                <a:latin typeface="Calibri"/>
                <a:cs typeface="Calibri"/>
              </a:rPr>
              <a:t> </a:t>
            </a:r>
            <a:r>
              <a:rPr sz="1600" spc="-5" dirty="0">
                <a:latin typeface="Calibri"/>
                <a:cs typeface="Calibri"/>
              </a:rPr>
              <a:t>11.</a:t>
            </a:r>
            <a:r>
              <a:rPr sz="1600" spc="10" dirty="0">
                <a:latin typeface="Calibri"/>
                <a:cs typeface="Calibri"/>
              </a:rPr>
              <a:t> </a:t>
            </a:r>
            <a:r>
              <a:rPr sz="1600" spc="-5" dirty="0">
                <a:latin typeface="Calibri"/>
                <a:cs typeface="Calibri"/>
              </a:rPr>
              <a:t>«Основы</a:t>
            </a:r>
            <a:r>
              <a:rPr sz="1600" spc="5" dirty="0">
                <a:latin typeface="Calibri"/>
                <a:cs typeface="Calibri"/>
              </a:rPr>
              <a:t> </a:t>
            </a:r>
            <a:r>
              <a:rPr sz="1600" spc="-10" dirty="0">
                <a:latin typeface="Calibri"/>
                <a:cs typeface="Calibri"/>
              </a:rPr>
              <a:t>противодействия</a:t>
            </a:r>
            <a:r>
              <a:rPr sz="1600" spc="35" dirty="0">
                <a:latin typeface="Calibri"/>
                <a:cs typeface="Calibri"/>
              </a:rPr>
              <a:t> </a:t>
            </a:r>
            <a:r>
              <a:rPr sz="1600" spc="-10" dirty="0">
                <a:latin typeface="Calibri"/>
                <a:cs typeface="Calibri"/>
              </a:rPr>
              <a:t>экстремизму</a:t>
            </a:r>
            <a:r>
              <a:rPr sz="1600" spc="30" dirty="0">
                <a:latin typeface="Calibri"/>
                <a:cs typeface="Calibri"/>
              </a:rPr>
              <a:t> </a:t>
            </a:r>
            <a:r>
              <a:rPr sz="1600" spc="-5" dirty="0">
                <a:latin typeface="Calibri"/>
                <a:cs typeface="Calibri"/>
              </a:rPr>
              <a:t>и</a:t>
            </a:r>
            <a:endParaRPr sz="1600" dirty="0">
              <a:latin typeface="Calibri"/>
              <a:cs typeface="Calibri"/>
            </a:endParaRPr>
          </a:p>
          <a:p>
            <a:pPr marL="12700">
              <a:lnSpc>
                <a:spcPct val="100000"/>
              </a:lnSpc>
            </a:pPr>
            <a:r>
              <a:rPr sz="1600" spc="-5" dirty="0">
                <a:latin typeface="Calibri"/>
                <a:cs typeface="Calibri"/>
              </a:rPr>
              <a:t>терроризму»</a:t>
            </a:r>
            <a:endParaRPr sz="1600" dirty="0">
              <a:latin typeface="Calibri"/>
              <a:cs typeface="Calibri"/>
            </a:endParaRPr>
          </a:p>
        </p:txBody>
      </p:sp>
      <p:sp>
        <p:nvSpPr>
          <p:cNvPr id="8" name="object 8"/>
          <p:cNvSpPr txBox="1"/>
          <p:nvPr/>
        </p:nvSpPr>
        <p:spPr>
          <a:xfrm>
            <a:off x="6324346" y="2135250"/>
            <a:ext cx="5219700" cy="258404"/>
          </a:xfrm>
          <a:prstGeom prst="rect">
            <a:avLst/>
          </a:prstGeom>
        </p:spPr>
        <p:txBody>
          <a:bodyPr vert="horz" wrap="square" lIns="0" tIns="12065" rIns="0" bIns="0" rtlCol="0">
            <a:spAutoFit/>
          </a:bodyPr>
          <a:lstStyle/>
          <a:p>
            <a:pPr marL="12700">
              <a:lnSpc>
                <a:spcPct val="100000"/>
              </a:lnSpc>
              <a:spcBef>
                <a:spcPts val="95"/>
              </a:spcBef>
            </a:pPr>
            <a:r>
              <a:rPr sz="1600" spc="-25" dirty="0">
                <a:solidFill>
                  <a:srgbClr val="800000"/>
                </a:solidFill>
                <a:latin typeface="Calibri"/>
                <a:cs typeface="Calibri"/>
              </a:rPr>
              <a:t>Модуль</a:t>
            </a:r>
            <a:r>
              <a:rPr sz="1600" spc="5" dirty="0">
                <a:solidFill>
                  <a:srgbClr val="800000"/>
                </a:solidFill>
                <a:latin typeface="Calibri"/>
                <a:cs typeface="Calibri"/>
              </a:rPr>
              <a:t> </a:t>
            </a:r>
            <a:r>
              <a:rPr sz="1600" spc="-5" dirty="0">
                <a:solidFill>
                  <a:srgbClr val="800000"/>
                </a:solidFill>
                <a:latin typeface="Calibri"/>
                <a:cs typeface="Calibri"/>
              </a:rPr>
              <a:t>№</a:t>
            </a:r>
            <a:r>
              <a:rPr sz="1600" spc="15" dirty="0">
                <a:solidFill>
                  <a:srgbClr val="800000"/>
                </a:solidFill>
                <a:latin typeface="Calibri"/>
                <a:cs typeface="Calibri"/>
              </a:rPr>
              <a:t> </a:t>
            </a:r>
            <a:r>
              <a:rPr sz="1600" spc="-5" dirty="0">
                <a:solidFill>
                  <a:srgbClr val="800000"/>
                </a:solidFill>
                <a:latin typeface="Calibri"/>
                <a:cs typeface="Calibri"/>
              </a:rPr>
              <a:t>1.</a:t>
            </a:r>
            <a:r>
              <a:rPr sz="1600" spc="10" dirty="0">
                <a:solidFill>
                  <a:srgbClr val="800000"/>
                </a:solidFill>
                <a:latin typeface="Calibri"/>
                <a:cs typeface="Calibri"/>
              </a:rPr>
              <a:t> </a:t>
            </a:r>
            <a:r>
              <a:rPr sz="1600" spc="-10" dirty="0">
                <a:solidFill>
                  <a:srgbClr val="800000"/>
                </a:solidFill>
                <a:latin typeface="Calibri"/>
                <a:cs typeface="Calibri"/>
              </a:rPr>
              <a:t>«Безопасное</a:t>
            </a:r>
            <a:r>
              <a:rPr sz="1600" spc="50" dirty="0">
                <a:solidFill>
                  <a:srgbClr val="800000"/>
                </a:solidFill>
                <a:latin typeface="Calibri"/>
                <a:cs typeface="Calibri"/>
              </a:rPr>
              <a:t> </a:t>
            </a:r>
            <a:r>
              <a:rPr sz="1600" spc="-5" dirty="0">
                <a:solidFill>
                  <a:srgbClr val="800000"/>
                </a:solidFill>
                <a:latin typeface="Calibri"/>
                <a:cs typeface="Calibri"/>
              </a:rPr>
              <a:t>и</a:t>
            </a:r>
            <a:r>
              <a:rPr sz="1600" spc="20" dirty="0">
                <a:solidFill>
                  <a:srgbClr val="800000"/>
                </a:solidFill>
                <a:latin typeface="Calibri"/>
                <a:cs typeface="Calibri"/>
              </a:rPr>
              <a:t> </a:t>
            </a:r>
            <a:r>
              <a:rPr sz="1600" spc="-10" dirty="0">
                <a:solidFill>
                  <a:srgbClr val="800000"/>
                </a:solidFill>
                <a:latin typeface="Calibri"/>
                <a:cs typeface="Calibri"/>
              </a:rPr>
              <a:t>устойчивое</a:t>
            </a:r>
            <a:r>
              <a:rPr sz="1600" spc="40" dirty="0">
                <a:solidFill>
                  <a:srgbClr val="800000"/>
                </a:solidFill>
                <a:latin typeface="Calibri"/>
                <a:cs typeface="Calibri"/>
              </a:rPr>
              <a:t> </a:t>
            </a:r>
            <a:r>
              <a:rPr sz="1600" spc="-5" dirty="0">
                <a:solidFill>
                  <a:srgbClr val="800000"/>
                </a:solidFill>
                <a:latin typeface="Calibri"/>
                <a:cs typeface="Calibri"/>
              </a:rPr>
              <a:t>развитие </a:t>
            </a:r>
            <a:r>
              <a:rPr sz="1600" spc="-10" dirty="0">
                <a:solidFill>
                  <a:srgbClr val="800000"/>
                </a:solidFill>
                <a:latin typeface="Calibri"/>
                <a:cs typeface="Calibri"/>
              </a:rPr>
              <a:t>личности,</a:t>
            </a:r>
            <a:endParaRPr sz="1600" dirty="0">
              <a:solidFill>
                <a:srgbClr val="800000"/>
              </a:solidFill>
              <a:latin typeface="Calibri"/>
              <a:cs typeface="Calibri"/>
            </a:endParaRPr>
          </a:p>
        </p:txBody>
      </p:sp>
      <p:sp>
        <p:nvSpPr>
          <p:cNvPr id="9" name="object 9"/>
          <p:cNvSpPr txBox="1"/>
          <p:nvPr/>
        </p:nvSpPr>
        <p:spPr>
          <a:xfrm>
            <a:off x="6324346" y="2378786"/>
            <a:ext cx="2072639" cy="258404"/>
          </a:xfrm>
          <a:prstGeom prst="rect">
            <a:avLst/>
          </a:prstGeom>
        </p:spPr>
        <p:txBody>
          <a:bodyPr vert="horz" wrap="square" lIns="0" tIns="12065" rIns="0" bIns="0" rtlCol="0">
            <a:spAutoFit/>
          </a:bodyPr>
          <a:lstStyle/>
          <a:p>
            <a:pPr marL="12700">
              <a:lnSpc>
                <a:spcPct val="100000"/>
              </a:lnSpc>
              <a:spcBef>
                <a:spcPts val="95"/>
              </a:spcBef>
            </a:pPr>
            <a:r>
              <a:rPr sz="1600" spc="-5" dirty="0">
                <a:solidFill>
                  <a:srgbClr val="800000"/>
                </a:solidFill>
                <a:latin typeface="Calibri"/>
                <a:cs typeface="Calibri"/>
              </a:rPr>
              <a:t>общества,</a:t>
            </a:r>
            <a:r>
              <a:rPr sz="1600" spc="-25" dirty="0">
                <a:solidFill>
                  <a:srgbClr val="800000"/>
                </a:solidFill>
                <a:latin typeface="Calibri"/>
                <a:cs typeface="Calibri"/>
              </a:rPr>
              <a:t> </a:t>
            </a:r>
            <a:r>
              <a:rPr sz="1600" spc="-15" dirty="0">
                <a:solidFill>
                  <a:srgbClr val="800000"/>
                </a:solidFill>
                <a:latin typeface="Calibri"/>
                <a:cs typeface="Calibri"/>
              </a:rPr>
              <a:t>государства»</a:t>
            </a:r>
            <a:endParaRPr sz="1600" dirty="0">
              <a:solidFill>
                <a:srgbClr val="800000"/>
              </a:solidFill>
              <a:latin typeface="Calibri"/>
              <a:cs typeface="Calibri"/>
            </a:endParaRPr>
          </a:p>
        </p:txBody>
      </p:sp>
      <p:sp>
        <p:nvSpPr>
          <p:cNvPr id="10" name="object 10"/>
          <p:cNvSpPr txBox="1"/>
          <p:nvPr/>
        </p:nvSpPr>
        <p:spPr>
          <a:xfrm>
            <a:off x="6324346" y="2867024"/>
            <a:ext cx="3882390" cy="258404"/>
          </a:xfrm>
          <a:prstGeom prst="rect">
            <a:avLst/>
          </a:prstGeom>
        </p:spPr>
        <p:txBody>
          <a:bodyPr vert="horz" wrap="square" lIns="0" tIns="12065" rIns="0" bIns="0" rtlCol="0">
            <a:spAutoFit/>
          </a:bodyPr>
          <a:lstStyle/>
          <a:p>
            <a:pPr marL="12700">
              <a:lnSpc>
                <a:spcPct val="100000"/>
              </a:lnSpc>
              <a:spcBef>
                <a:spcPts val="95"/>
              </a:spcBef>
            </a:pPr>
            <a:r>
              <a:rPr sz="1600" spc="-25" dirty="0">
                <a:solidFill>
                  <a:srgbClr val="800000"/>
                </a:solidFill>
                <a:latin typeface="Calibri"/>
                <a:cs typeface="Calibri"/>
              </a:rPr>
              <a:t>Модуль</a:t>
            </a:r>
            <a:r>
              <a:rPr sz="1600" spc="-10" dirty="0">
                <a:solidFill>
                  <a:srgbClr val="800000"/>
                </a:solidFill>
                <a:latin typeface="Calibri"/>
                <a:cs typeface="Calibri"/>
              </a:rPr>
              <a:t> </a:t>
            </a:r>
            <a:r>
              <a:rPr sz="1600" spc="-5" dirty="0">
                <a:solidFill>
                  <a:srgbClr val="800000"/>
                </a:solidFill>
                <a:latin typeface="Calibri"/>
                <a:cs typeface="Calibri"/>
              </a:rPr>
              <a:t>№</a:t>
            </a:r>
            <a:r>
              <a:rPr sz="1600" dirty="0">
                <a:solidFill>
                  <a:srgbClr val="800000"/>
                </a:solidFill>
                <a:latin typeface="Calibri"/>
                <a:cs typeface="Calibri"/>
              </a:rPr>
              <a:t> </a:t>
            </a:r>
            <a:r>
              <a:rPr sz="1600" spc="-5" dirty="0">
                <a:solidFill>
                  <a:srgbClr val="800000"/>
                </a:solidFill>
                <a:latin typeface="Calibri"/>
                <a:cs typeface="Calibri"/>
              </a:rPr>
              <a:t>2. «Основы</a:t>
            </a:r>
            <a:r>
              <a:rPr sz="1600" dirty="0">
                <a:solidFill>
                  <a:srgbClr val="800000"/>
                </a:solidFill>
                <a:latin typeface="Calibri"/>
                <a:cs typeface="Calibri"/>
              </a:rPr>
              <a:t> </a:t>
            </a:r>
            <a:r>
              <a:rPr sz="1600" spc="-5" dirty="0">
                <a:solidFill>
                  <a:srgbClr val="800000"/>
                </a:solidFill>
                <a:latin typeface="Calibri"/>
                <a:cs typeface="Calibri"/>
              </a:rPr>
              <a:t>военной</a:t>
            </a:r>
            <a:r>
              <a:rPr sz="1600" spc="15" dirty="0">
                <a:solidFill>
                  <a:srgbClr val="800000"/>
                </a:solidFill>
                <a:latin typeface="Calibri"/>
                <a:cs typeface="Calibri"/>
              </a:rPr>
              <a:t> </a:t>
            </a:r>
            <a:r>
              <a:rPr sz="1600" spc="-15" dirty="0">
                <a:solidFill>
                  <a:srgbClr val="800000"/>
                </a:solidFill>
                <a:latin typeface="Calibri"/>
                <a:cs typeface="Calibri"/>
              </a:rPr>
              <a:t>подготовки»</a:t>
            </a:r>
            <a:endParaRPr sz="1600" dirty="0">
              <a:solidFill>
                <a:srgbClr val="800000"/>
              </a:solidFill>
              <a:latin typeface="Calibri"/>
              <a:cs typeface="Calibri"/>
            </a:endParaRPr>
          </a:p>
        </p:txBody>
      </p:sp>
      <p:sp>
        <p:nvSpPr>
          <p:cNvPr id="11" name="object 11"/>
          <p:cNvSpPr txBox="1"/>
          <p:nvPr/>
        </p:nvSpPr>
        <p:spPr>
          <a:xfrm>
            <a:off x="6324346" y="3354704"/>
            <a:ext cx="5652770" cy="2952115"/>
          </a:xfrm>
          <a:prstGeom prst="rect">
            <a:avLst/>
          </a:prstGeom>
        </p:spPr>
        <p:txBody>
          <a:bodyPr vert="horz" wrap="square" lIns="0" tIns="12065" rIns="0" bIns="0" rtlCol="0">
            <a:spAutoFit/>
          </a:bodyPr>
          <a:lstStyle/>
          <a:p>
            <a:pPr marL="12700">
              <a:lnSpc>
                <a:spcPct val="100000"/>
              </a:lnSpc>
              <a:spcBef>
                <a:spcPts val="95"/>
              </a:spcBef>
            </a:pPr>
            <a:r>
              <a:rPr sz="1600" spc="-25" dirty="0">
                <a:latin typeface="Calibri"/>
                <a:cs typeface="Calibri"/>
              </a:rPr>
              <a:t>Модуль</a:t>
            </a:r>
            <a:r>
              <a:rPr sz="1600" spc="-5" dirty="0">
                <a:latin typeface="Calibri"/>
                <a:cs typeface="Calibri"/>
              </a:rPr>
              <a:t> №</a:t>
            </a:r>
            <a:r>
              <a:rPr sz="1600" dirty="0">
                <a:latin typeface="Calibri"/>
                <a:cs typeface="Calibri"/>
              </a:rPr>
              <a:t> </a:t>
            </a:r>
            <a:r>
              <a:rPr sz="1600" spc="-5" dirty="0">
                <a:latin typeface="Calibri"/>
                <a:cs typeface="Calibri"/>
              </a:rPr>
              <a:t>3. </a:t>
            </a:r>
            <a:r>
              <a:rPr sz="1600" spc="-25" dirty="0">
                <a:latin typeface="Calibri"/>
                <a:cs typeface="Calibri"/>
              </a:rPr>
              <a:t>«Культура</a:t>
            </a:r>
            <a:r>
              <a:rPr sz="1600" spc="15" dirty="0">
                <a:latin typeface="Calibri"/>
                <a:cs typeface="Calibri"/>
              </a:rPr>
              <a:t> </a:t>
            </a:r>
            <a:r>
              <a:rPr sz="1600" spc="-5" dirty="0">
                <a:latin typeface="Calibri"/>
                <a:cs typeface="Calibri"/>
              </a:rPr>
              <a:t>безопасности</a:t>
            </a:r>
            <a:r>
              <a:rPr sz="1600" spc="25" dirty="0">
                <a:latin typeface="Calibri"/>
                <a:cs typeface="Calibri"/>
              </a:rPr>
              <a:t> </a:t>
            </a:r>
            <a:r>
              <a:rPr sz="1600" spc="-10" dirty="0">
                <a:latin typeface="Calibri"/>
                <a:cs typeface="Calibri"/>
              </a:rPr>
              <a:t>жизнедеятельности</a:t>
            </a:r>
            <a:r>
              <a:rPr sz="1600" spc="25" dirty="0">
                <a:latin typeface="Calibri"/>
                <a:cs typeface="Calibri"/>
              </a:rPr>
              <a:t> </a:t>
            </a:r>
            <a:r>
              <a:rPr sz="1600" spc="-5" dirty="0">
                <a:latin typeface="Calibri"/>
                <a:cs typeface="Calibri"/>
              </a:rPr>
              <a:t>в</a:t>
            </a:r>
            <a:endParaRPr sz="1600">
              <a:latin typeface="Calibri"/>
              <a:cs typeface="Calibri"/>
            </a:endParaRPr>
          </a:p>
          <a:p>
            <a:pPr marL="12700">
              <a:lnSpc>
                <a:spcPct val="100000"/>
              </a:lnSpc>
            </a:pPr>
            <a:r>
              <a:rPr sz="1600" spc="-10" dirty="0">
                <a:latin typeface="Calibri"/>
                <a:cs typeface="Calibri"/>
              </a:rPr>
              <a:t>современном</a:t>
            </a:r>
            <a:r>
              <a:rPr sz="1600" spc="15" dirty="0">
                <a:latin typeface="Calibri"/>
                <a:cs typeface="Calibri"/>
              </a:rPr>
              <a:t> </a:t>
            </a:r>
            <a:r>
              <a:rPr sz="1600" spc="-5" dirty="0">
                <a:latin typeface="Calibri"/>
                <a:cs typeface="Calibri"/>
              </a:rPr>
              <a:t>обществе»</a:t>
            </a:r>
            <a:endParaRPr sz="1600">
              <a:latin typeface="Calibri"/>
              <a:cs typeface="Calibri"/>
            </a:endParaRPr>
          </a:p>
          <a:p>
            <a:pPr marL="12700">
              <a:lnSpc>
                <a:spcPct val="100000"/>
              </a:lnSpc>
              <a:spcBef>
                <a:spcPts val="5"/>
              </a:spcBef>
            </a:pPr>
            <a:r>
              <a:rPr sz="1600" spc="-25" dirty="0">
                <a:latin typeface="Calibri"/>
                <a:cs typeface="Calibri"/>
              </a:rPr>
              <a:t>Модуль</a:t>
            </a:r>
            <a:r>
              <a:rPr sz="1600" spc="-5" dirty="0">
                <a:latin typeface="Calibri"/>
                <a:cs typeface="Calibri"/>
              </a:rPr>
              <a:t> №</a:t>
            </a:r>
            <a:r>
              <a:rPr sz="1600" spc="5" dirty="0">
                <a:latin typeface="Calibri"/>
                <a:cs typeface="Calibri"/>
              </a:rPr>
              <a:t> </a:t>
            </a:r>
            <a:r>
              <a:rPr sz="1600" spc="-5" dirty="0">
                <a:latin typeface="Calibri"/>
                <a:cs typeface="Calibri"/>
              </a:rPr>
              <a:t>4.</a:t>
            </a:r>
            <a:r>
              <a:rPr sz="1600" dirty="0">
                <a:latin typeface="Calibri"/>
                <a:cs typeface="Calibri"/>
              </a:rPr>
              <a:t> </a:t>
            </a:r>
            <a:r>
              <a:rPr sz="1600" spc="-10" dirty="0">
                <a:latin typeface="Calibri"/>
                <a:cs typeface="Calibri"/>
              </a:rPr>
              <a:t>«Безопасность</a:t>
            </a:r>
            <a:r>
              <a:rPr sz="1600" spc="50" dirty="0">
                <a:latin typeface="Calibri"/>
                <a:cs typeface="Calibri"/>
              </a:rPr>
              <a:t> </a:t>
            </a:r>
            <a:r>
              <a:rPr sz="1600" spc="-5" dirty="0">
                <a:latin typeface="Calibri"/>
                <a:cs typeface="Calibri"/>
              </a:rPr>
              <a:t>в</a:t>
            </a:r>
            <a:r>
              <a:rPr sz="1600" spc="-15" dirty="0">
                <a:latin typeface="Calibri"/>
                <a:cs typeface="Calibri"/>
              </a:rPr>
              <a:t> </a:t>
            </a:r>
            <a:r>
              <a:rPr sz="1600" spc="-5" dirty="0">
                <a:latin typeface="Calibri"/>
                <a:cs typeface="Calibri"/>
              </a:rPr>
              <a:t>быту»</a:t>
            </a:r>
            <a:endParaRPr sz="1600">
              <a:latin typeface="Calibri"/>
              <a:cs typeface="Calibri"/>
            </a:endParaRPr>
          </a:p>
          <a:p>
            <a:pPr marL="12700">
              <a:lnSpc>
                <a:spcPct val="100000"/>
              </a:lnSpc>
            </a:pPr>
            <a:r>
              <a:rPr sz="1600" spc="-25" dirty="0">
                <a:latin typeface="Calibri"/>
                <a:cs typeface="Calibri"/>
              </a:rPr>
              <a:t>Модуль</a:t>
            </a:r>
            <a:r>
              <a:rPr sz="1600" spc="-5" dirty="0">
                <a:latin typeface="Calibri"/>
                <a:cs typeface="Calibri"/>
              </a:rPr>
              <a:t> №</a:t>
            </a:r>
            <a:r>
              <a:rPr sz="1600" spc="5" dirty="0">
                <a:latin typeface="Calibri"/>
                <a:cs typeface="Calibri"/>
              </a:rPr>
              <a:t> </a:t>
            </a:r>
            <a:r>
              <a:rPr sz="1600" spc="-5" dirty="0">
                <a:latin typeface="Calibri"/>
                <a:cs typeface="Calibri"/>
              </a:rPr>
              <a:t>5.</a:t>
            </a:r>
            <a:r>
              <a:rPr sz="1600" dirty="0">
                <a:latin typeface="Calibri"/>
                <a:cs typeface="Calibri"/>
              </a:rPr>
              <a:t> </a:t>
            </a:r>
            <a:r>
              <a:rPr sz="1600" spc="-10" dirty="0">
                <a:latin typeface="Calibri"/>
                <a:cs typeface="Calibri"/>
              </a:rPr>
              <a:t>«Безопасность</a:t>
            </a:r>
            <a:r>
              <a:rPr sz="1600" spc="50" dirty="0">
                <a:latin typeface="Calibri"/>
                <a:cs typeface="Calibri"/>
              </a:rPr>
              <a:t> </a:t>
            </a:r>
            <a:r>
              <a:rPr sz="1600" spc="-5" dirty="0">
                <a:latin typeface="Calibri"/>
                <a:cs typeface="Calibri"/>
              </a:rPr>
              <a:t>на</a:t>
            </a:r>
            <a:r>
              <a:rPr sz="1600" spc="-15" dirty="0">
                <a:latin typeface="Calibri"/>
                <a:cs typeface="Calibri"/>
              </a:rPr>
              <a:t> </a:t>
            </a:r>
            <a:r>
              <a:rPr sz="1600" spc="-5" dirty="0">
                <a:latin typeface="Calibri"/>
                <a:cs typeface="Calibri"/>
              </a:rPr>
              <a:t>транспорте»</a:t>
            </a:r>
            <a:endParaRPr sz="1600">
              <a:latin typeface="Calibri"/>
              <a:cs typeface="Calibri"/>
            </a:endParaRPr>
          </a:p>
          <a:p>
            <a:pPr marL="12700" marR="992505">
              <a:lnSpc>
                <a:spcPct val="100000"/>
              </a:lnSpc>
            </a:pPr>
            <a:r>
              <a:rPr sz="1600" spc="-25" dirty="0">
                <a:latin typeface="Calibri"/>
                <a:cs typeface="Calibri"/>
              </a:rPr>
              <a:t>Модуль</a:t>
            </a:r>
            <a:r>
              <a:rPr sz="1600" spc="-5" dirty="0">
                <a:latin typeface="Calibri"/>
                <a:cs typeface="Calibri"/>
              </a:rPr>
              <a:t> №</a:t>
            </a:r>
            <a:r>
              <a:rPr sz="1600" spc="5" dirty="0">
                <a:latin typeface="Calibri"/>
                <a:cs typeface="Calibri"/>
              </a:rPr>
              <a:t> </a:t>
            </a:r>
            <a:r>
              <a:rPr sz="1600" spc="-5" dirty="0">
                <a:latin typeface="Calibri"/>
                <a:cs typeface="Calibri"/>
              </a:rPr>
              <a:t>6. </a:t>
            </a:r>
            <a:r>
              <a:rPr sz="1600" spc="-10" dirty="0">
                <a:latin typeface="Calibri"/>
                <a:cs typeface="Calibri"/>
              </a:rPr>
              <a:t>«Безопасность</a:t>
            </a:r>
            <a:r>
              <a:rPr sz="1600" spc="50" dirty="0">
                <a:latin typeface="Calibri"/>
                <a:cs typeface="Calibri"/>
              </a:rPr>
              <a:t> </a:t>
            </a:r>
            <a:r>
              <a:rPr sz="1600" spc="-5" dirty="0">
                <a:latin typeface="Calibri"/>
                <a:cs typeface="Calibri"/>
              </a:rPr>
              <a:t>в</a:t>
            </a:r>
            <a:r>
              <a:rPr sz="1600" spc="-15" dirty="0">
                <a:latin typeface="Calibri"/>
                <a:cs typeface="Calibri"/>
              </a:rPr>
              <a:t> </a:t>
            </a:r>
            <a:r>
              <a:rPr sz="1600" spc="-5" dirty="0">
                <a:latin typeface="Calibri"/>
                <a:cs typeface="Calibri"/>
              </a:rPr>
              <a:t>общественных</a:t>
            </a:r>
            <a:r>
              <a:rPr sz="1600" spc="5" dirty="0">
                <a:latin typeface="Calibri"/>
                <a:cs typeface="Calibri"/>
              </a:rPr>
              <a:t> </a:t>
            </a:r>
            <a:r>
              <a:rPr sz="1600" spc="-5" dirty="0">
                <a:latin typeface="Calibri"/>
                <a:cs typeface="Calibri"/>
              </a:rPr>
              <a:t>местах» </a:t>
            </a:r>
            <a:r>
              <a:rPr sz="1600" spc="-345" dirty="0">
                <a:latin typeface="Calibri"/>
                <a:cs typeface="Calibri"/>
              </a:rPr>
              <a:t> </a:t>
            </a:r>
            <a:r>
              <a:rPr sz="1600" spc="-25" dirty="0">
                <a:latin typeface="Calibri"/>
                <a:cs typeface="Calibri"/>
              </a:rPr>
              <a:t>Модуль</a:t>
            </a:r>
            <a:r>
              <a:rPr sz="1600" spc="-5" dirty="0">
                <a:latin typeface="Calibri"/>
                <a:cs typeface="Calibri"/>
              </a:rPr>
              <a:t> №</a:t>
            </a:r>
            <a:r>
              <a:rPr sz="1600" spc="5" dirty="0">
                <a:latin typeface="Calibri"/>
                <a:cs typeface="Calibri"/>
              </a:rPr>
              <a:t> </a:t>
            </a:r>
            <a:r>
              <a:rPr sz="1600" spc="-5" dirty="0">
                <a:latin typeface="Calibri"/>
                <a:cs typeface="Calibri"/>
              </a:rPr>
              <a:t>7.</a:t>
            </a:r>
            <a:r>
              <a:rPr sz="1600" dirty="0">
                <a:latin typeface="Calibri"/>
                <a:cs typeface="Calibri"/>
              </a:rPr>
              <a:t> </a:t>
            </a:r>
            <a:r>
              <a:rPr sz="1600" spc="-10" dirty="0">
                <a:latin typeface="Calibri"/>
                <a:cs typeface="Calibri"/>
              </a:rPr>
              <a:t>«Безопасность</a:t>
            </a:r>
            <a:r>
              <a:rPr sz="1600" spc="50" dirty="0">
                <a:latin typeface="Calibri"/>
                <a:cs typeface="Calibri"/>
              </a:rPr>
              <a:t> </a:t>
            </a:r>
            <a:r>
              <a:rPr sz="1600" spc="-5" dirty="0">
                <a:latin typeface="Calibri"/>
                <a:cs typeface="Calibri"/>
              </a:rPr>
              <a:t>в</a:t>
            </a:r>
            <a:r>
              <a:rPr sz="1600" spc="-15" dirty="0">
                <a:latin typeface="Calibri"/>
                <a:cs typeface="Calibri"/>
              </a:rPr>
              <a:t> </a:t>
            </a:r>
            <a:r>
              <a:rPr sz="1600" spc="-10" dirty="0">
                <a:latin typeface="Calibri"/>
                <a:cs typeface="Calibri"/>
              </a:rPr>
              <a:t>природной</a:t>
            </a:r>
            <a:r>
              <a:rPr sz="1600" spc="15" dirty="0">
                <a:latin typeface="Calibri"/>
                <a:cs typeface="Calibri"/>
              </a:rPr>
              <a:t> </a:t>
            </a:r>
            <a:r>
              <a:rPr sz="1600" spc="-10" dirty="0">
                <a:latin typeface="Calibri"/>
                <a:cs typeface="Calibri"/>
              </a:rPr>
              <a:t>среде»</a:t>
            </a:r>
            <a:endParaRPr sz="1600">
              <a:latin typeface="Calibri"/>
              <a:cs typeface="Calibri"/>
            </a:endParaRPr>
          </a:p>
          <a:p>
            <a:pPr marL="12700">
              <a:lnSpc>
                <a:spcPct val="100000"/>
              </a:lnSpc>
            </a:pPr>
            <a:r>
              <a:rPr sz="1600" spc="-25" dirty="0">
                <a:latin typeface="Calibri"/>
                <a:cs typeface="Calibri"/>
              </a:rPr>
              <a:t>Модуль</a:t>
            </a:r>
            <a:r>
              <a:rPr sz="1600" dirty="0">
                <a:latin typeface="Calibri"/>
                <a:cs typeface="Calibri"/>
              </a:rPr>
              <a:t> </a:t>
            </a:r>
            <a:r>
              <a:rPr sz="1600" spc="-5" dirty="0">
                <a:latin typeface="Calibri"/>
                <a:cs typeface="Calibri"/>
              </a:rPr>
              <a:t>№</a:t>
            </a:r>
            <a:r>
              <a:rPr sz="1600" dirty="0">
                <a:latin typeface="Calibri"/>
                <a:cs typeface="Calibri"/>
              </a:rPr>
              <a:t> </a:t>
            </a:r>
            <a:r>
              <a:rPr sz="1600" spc="-10" dirty="0">
                <a:latin typeface="Calibri"/>
                <a:cs typeface="Calibri"/>
              </a:rPr>
              <a:t>8.</a:t>
            </a:r>
            <a:r>
              <a:rPr sz="1600" dirty="0">
                <a:latin typeface="Calibri"/>
                <a:cs typeface="Calibri"/>
              </a:rPr>
              <a:t> </a:t>
            </a:r>
            <a:r>
              <a:rPr sz="1600" spc="-10" dirty="0">
                <a:latin typeface="Calibri"/>
                <a:cs typeface="Calibri"/>
              </a:rPr>
              <a:t>«Здоровье</a:t>
            </a:r>
            <a:r>
              <a:rPr sz="1600" spc="25" dirty="0">
                <a:latin typeface="Calibri"/>
                <a:cs typeface="Calibri"/>
              </a:rPr>
              <a:t> </a:t>
            </a:r>
            <a:r>
              <a:rPr sz="1600" spc="-5" dirty="0">
                <a:latin typeface="Calibri"/>
                <a:cs typeface="Calibri"/>
              </a:rPr>
              <a:t>и</a:t>
            </a:r>
            <a:r>
              <a:rPr sz="1600" dirty="0">
                <a:latin typeface="Calibri"/>
                <a:cs typeface="Calibri"/>
              </a:rPr>
              <a:t> </a:t>
            </a:r>
            <a:r>
              <a:rPr sz="1600" spc="-10" dirty="0">
                <a:latin typeface="Calibri"/>
                <a:cs typeface="Calibri"/>
              </a:rPr>
              <a:t>как его</a:t>
            </a:r>
            <a:r>
              <a:rPr sz="1600" dirty="0">
                <a:latin typeface="Calibri"/>
                <a:cs typeface="Calibri"/>
              </a:rPr>
              <a:t> </a:t>
            </a:r>
            <a:r>
              <a:rPr sz="1600" spc="-10" dirty="0">
                <a:latin typeface="Calibri"/>
                <a:cs typeface="Calibri"/>
              </a:rPr>
              <a:t>сохранить.</a:t>
            </a:r>
            <a:r>
              <a:rPr sz="1600" dirty="0">
                <a:latin typeface="Calibri"/>
                <a:cs typeface="Calibri"/>
              </a:rPr>
              <a:t> </a:t>
            </a:r>
            <a:r>
              <a:rPr sz="1600" spc="-5" dirty="0">
                <a:latin typeface="Calibri"/>
                <a:cs typeface="Calibri"/>
              </a:rPr>
              <a:t>Основы</a:t>
            </a:r>
            <a:endParaRPr sz="1600">
              <a:latin typeface="Calibri"/>
              <a:cs typeface="Calibri"/>
            </a:endParaRPr>
          </a:p>
          <a:p>
            <a:pPr marL="12700">
              <a:lnSpc>
                <a:spcPct val="100000"/>
              </a:lnSpc>
            </a:pPr>
            <a:r>
              <a:rPr sz="1600" spc="-10" dirty="0">
                <a:latin typeface="Calibri"/>
                <a:cs typeface="Calibri"/>
              </a:rPr>
              <a:t>медицинских</a:t>
            </a:r>
            <a:r>
              <a:rPr sz="1600" spc="-25" dirty="0">
                <a:latin typeface="Calibri"/>
                <a:cs typeface="Calibri"/>
              </a:rPr>
              <a:t> </a:t>
            </a:r>
            <a:r>
              <a:rPr sz="1600" spc="-5" dirty="0">
                <a:latin typeface="Calibri"/>
                <a:cs typeface="Calibri"/>
              </a:rPr>
              <a:t>знаний»</a:t>
            </a:r>
            <a:endParaRPr sz="1600">
              <a:latin typeface="Calibri"/>
              <a:cs typeface="Calibri"/>
            </a:endParaRPr>
          </a:p>
          <a:p>
            <a:pPr marL="12700">
              <a:lnSpc>
                <a:spcPct val="100000"/>
              </a:lnSpc>
            </a:pPr>
            <a:r>
              <a:rPr sz="1600" spc="-25" dirty="0">
                <a:latin typeface="Calibri"/>
                <a:cs typeface="Calibri"/>
              </a:rPr>
              <a:t>Модуль</a:t>
            </a:r>
            <a:r>
              <a:rPr sz="1600" dirty="0">
                <a:latin typeface="Calibri"/>
                <a:cs typeface="Calibri"/>
              </a:rPr>
              <a:t> </a:t>
            </a:r>
            <a:r>
              <a:rPr sz="1600" spc="-5" dirty="0">
                <a:latin typeface="Calibri"/>
                <a:cs typeface="Calibri"/>
              </a:rPr>
              <a:t>№</a:t>
            </a:r>
            <a:r>
              <a:rPr sz="1600" spc="5" dirty="0">
                <a:latin typeface="Calibri"/>
                <a:cs typeface="Calibri"/>
              </a:rPr>
              <a:t> </a:t>
            </a:r>
            <a:r>
              <a:rPr sz="1600" spc="-5" dirty="0">
                <a:latin typeface="Calibri"/>
                <a:cs typeface="Calibri"/>
              </a:rPr>
              <a:t>9.</a:t>
            </a:r>
            <a:r>
              <a:rPr sz="1600" dirty="0">
                <a:latin typeface="Calibri"/>
                <a:cs typeface="Calibri"/>
              </a:rPr>
              <a:t> </a:t>
            </a:r>
            <a:r>
              <a:rPr sz="1600" spc="-10" dirty="0">
                <a:latin typeface="Calibri"/>
                <a:cs typeface="Calibri"/>
              </a:rPr>
              <a:t>«Безопасность</a:t>
            </a:r>
            <a:r>
              <a:rPr sz="1600" spc="50" dirty="0">
                <a:latin typeface="Calibri"/>
                <a:cs typeface="Calibri"/>
              </a:rPr>
              <a:t> </a:t>
            </a:r>
            <a:r>
              <a:rPr sz="1600" spc="-5" dirty="0">
                <a:latin typeface="Calibri"/>
                <a:cs typeface="Calibri"/>
              </a:rPr>
              <a:t>в</a:t>
            </a:r>
            <a:r>
              <a:rPr sz="1600" spc="-15" dirty="0">
                <a:latin typeface="Calibri"/>
                <a:cs typeface="Calibri"/>
              </a:rPr>
              <a:t> </a:t>
            </a:r>
            <a:r>
              <a:rPr sz="1600" spc="-10" dirty="0">
                <a:latin typeface="Calibri"/>
                <a:cs typeface="Calibri"/>
              </a:rPr>
              <a:t>социуме»</a:t>
            </a:r>
            <a:endParaRPr sz="1600">
              <a:latin typeface="Calibri"/>
              <a:cs typeface="Calibri"/>
            </a:endParaRPr>
          </a:p>
          <a:p>
            <a:pPr marL="12700">
              <a:lnSpc>
                <a:spcPct val="100000"/>
              </a:lnSpc>
            </a:pPr>
            <a:r>
              <a:rPr sz="1600" spc="-25" dirty="0">
                <a:latin typeface="Calibri"/>
                <a:cs typeface="Calibri"/>
              </a:rPr>
              <a:t>Модуль</a:t>
            </a:r>
            <a:r>
              <a:rPr sz="1600" dirty="0">
                <a:latin typeface="Calibri"/>
                <a:cs typeface="Calibri"/>
              </a:rPr>
              <a:t> </a:t>
            </a:r>
            <a:r>
              <a:rPr sz="1600" spc="-5" dirty="0">
                <a:latin typeface="Calibri"/>
                <a:cs typeface="Calibri"/>
              </a:rPr>
              <a:t>№</a:t>
            </a:r>
            <a:r>
              <a:rPr sz="1600" spc="10" dirty="0">
                <a:latin typeface="Calibri"/>
                <a:cs typeface="Calibri"/>
              </a:rPr>
              <a:t> </a:t>
            </a:r>
            <a:r>
              <a:rPr sz="1600" spc="-5" dirty="0">
                <a:latin typeface="Calibri"/>
                <a:cs typeface="Calibri"/>
              </a:rPr>
              <a:t>10.</a:t>
            </a:r>
            <a:r>
              <a:rPr sz="1600" spc="15" dirty="0">
                <a:latin typeface="Calibri"/>
                <a:cs typeface="Calibri"/>
              </a:rPr>
              <a:t> </a:t>
            </a:r>
            <a:r>
              <a:rPr sz="1600" spc="-10" dirty="0">
                <a:latin typeface="Calibri"/>
                <a:cs typeface="Calibri"/>
              </a:rPr>
              <a:t>«Безопасность</a:t>
            </a:r>
            <a:r>
              <a:rPr sz="1600" spc="40" dirty="0">
                <a:latin typeface="Calibri"/>
                <a:cs typeface="Calibri"/>
              </a:rPr>
              <a:t> </a:t>
            </a:r>
            <a:r>
              <a:rPr sz="1600" spc="-5" dirty="0">
                <a:latin typeface="Calibri"/>
                <a:cs typeface="Calibri"/>
              </a:rPr>
              <a:t>в</a:t>
            </a:r>
            <a:r>
              <a:rPr sz="1600" dirty="0">
                <a:latin typeface="Calibri"/>
                <a:cs typeface="Calibri"/>
              </a:rPr>
              <a:t> </a:t>
            </a:r>
            <a:r>
              <a:rPr sz="1600" spc="-5" dirty="0">
                <a:latin typeface="Calibri"/>
                <a:cs typeface="Calibri"/>
              </a:rPr>
              <a:t>информационном</a:t>
            </a:r>
            <a:r>
              <a:rPr sz="1600" spc="35" dirty="0">
                <a:latin typeface="Calibri"/>
                <a:cs typeface="Calibri"/>
              </a:rPr>
              <a:t> </a:t>
            </a:r>
            <a:r>
              <a:rPr sz="1600" spc="-5" dirty="0">
                <a:latin typeface="Calibri"/>
                <a:cs typeface="Calibri"/>
              </a:rPr>
              <a:t>пространстве»</a:t>
            </a:r>
            <a:endParaRPr sz="1600">
              <a:latin typeface="Calibri"/>
              <a:cs typeface="Calibri"/>
            </a:endParaRPr>
          </a:p>
          <a:p>
            <a:pPr marL="12700">
              <a:lnSpc>
                <a:spcPct val="100000"/>
              </a:lnSpc>
            </a:pPr>
            <a:r>
              <a:rPr sz="1600" spc="-25" dirty="0">
                <a:latin typeface="Calibri"/>
                <a:cs typeface="Calibri"/>
              </a:rPr>
              <a:t>Модуль</a:t>
            </a:r>
            <a:r>
              <a:rPr sz="1600" spc="-5" dirty="0">
                <a:latin typeface="Calibri"/>
                <a:cs typeface="Calibri"/>
              </a:rPr>
              <a:t> №</a:t>
            </a:r>
            <a:r>
              <a:rPr sz="1600" spc="5" dirty="0">
                <a:latin typeface="Calibri"/>
                <a:cs typeface="Calibri"/>
              </a:rPr>
              <a:t> </a:t>
            </a:r>
            <a:r>
              <a:rPr sz="1600" spc="-5" dirty="0">
                <a:latin typeface="Calibri"/>
                <a:cs typeface="Calibri"/>
              </a:rPr>
              <a:t>11.</a:t>
            </a:r>
            <a:r>
              <a:rPr sz="1600" spc="10" dirty="0">
                <a:latin typeface="Calibri"/>
                <a:cs typeface="Calibri"/>
              </a:rPr>
              <a:t> </a:t>
            </a:r>
            <a:r>
              <a:rPr sz="1600" spc="-5" dirty="0">
                <a:latin typeface="Calibri"/>
                <a:cs typeface="Calibri"/>
              </a:rPr>
              <a:t>«Основы</a:t>
            </a:r>
            <a:r>
              <a:rPr sz="1600" spc="5" dirty="0">
                <a:latin typeface="Calibri"/>
                <a:cs typeface="Calibri"/>
              </a:rPr>
              <a:t> </a:t>
            </a:r>
            <a:r>
              <a:rPr sz="1600" spc="-10" dirty="0">
                <a:latin typeface="Calibri"/>
                <a:cs typeface="Calibri"/>
              </a:rPr>
              <a:t>противодействия</a:t>
            </a:r>
            <a:r>
              <a:rPr sz="1600" spc="35" dirty="0">
                <a:latin typeface="Calibri"/>
                <a:cs typeface="Calibri"/>
              </a:rPr>
              <a:t> </a:t>
            </a:r>
            <a:r>
              <a:rPr sz="1600" spc="-10" dirty="0">
                <a:latin typeface="Calibri"/>
                <a:cs typeface="Calibri"/>
              </a:rPr>
              <a:t>экстремизму</a:t>
            </a:r>
            <a:r>
              <a:rPr sz="1600" spc="30" dirty="0">
                <a:latin typeface="Calibri"/>
                <a:cs typeface="Calibri"/>
              </a:rPr>
              <a:t> </a:t>
            </a:r>
            <a:r>
              <a:rPr sz="1600" spc="-5" dirty="0">
                <a:latin typeface="Calibri"/>
                <a:cs typeface="Calibri"/>
              </a:rPr>
              <a:t>и</a:t>
            </a:r>
            <a:endParaRPr sz="1600">
              <a:latin typeface="Calibri"/>
              <a:cs typeface="Calibri"/>
            </a:endParaRPr>
          </a:p>
          <a:p>
            <a:pPr marL="12700">
              <a:lnSpc>
                <a:spcPct val="100000"/>
              </a:lnSpc>
            </a:pPr>
            <a:r>
              <a:rPr sz="1600" spc="-5" dirty="0">
                <a:latin typeface="Calibri"/>
                <a:cs typeface="Calibri"/>
              </a:rPr>
              <a:t>терроризму»</a:t>
            </a:r>
            <a:endParaRPr sz="1600">
              <a:latin typeface="Calibri"/>
              <a:cs typeface="Calibri"/>
            </a:endParaRPr>
          </a:p>
        </p:txBody>
      </p:sp>
      <p:sp>
        <p:nvSpPr>
          <p:cNvPr id="12" name="object 12"/>
          <p:cNvSpPr txBox="1"/>
          <p:nvPr/>
        </p:nvSpPr>
        <p:spPr>
          <a:xfrm>
            <a:off x="2408047" y="6556654"/>
            <a:ext cx="3240278" cy="175048"/>
          </a:xfrm>
          <a:prstGeom prst="rect">
            <a:avLst/>
          </a:prstGeom>
        </p:spPr>
        <p:txBody>
          <a:bodyPr vert="horz" wrap="square" lIns="0" tIns="13335" rIns="0" bIns="0" rtlCol="0">
            <a:spAutoFit/>
          </a:bodyPr>
          <a:lstStyle/>
          <a:p>
            <a:pPr marL="12700">
              <a:lnSpc>
                <a:spcPct val="100000"/>
              </a:lnSpc>
              <a:spcBef>
                <a:spcPts val="105"/>
              </a:spcBef>
            </a:pPr>
            <a:r>
              <a:rPr sz="1050" b="1" u="sng" spc="-5" dirty="0">
                <a:solidFill>
                  <a:srgbClr val="800000"/>
                </a:solidFill>
                <a:uFill>
                  <a:solidFill>
                    <a:srgbClr val="0F2B9C"/>
                  </a:solidFill>
                </a:uFill>
                <a:latin typeface="Calibri"/>
                <a:cs typeface="Calibri"/>
                <a:hlinkClick r:id="rId2">
                  <a:extLst>
                    <a:ext uri="{A12FA001-AC4F-418D-AE19-62706E023703}">
                      <ahyp:hlinkClr xmlns:ahyp="http://schemas.microsoft.com/office/drawing/2018/hyperlinkcolor" val="tx"/>
                    </a:ext>
                  </a:extLst>
                </a:hlinkClick>
              </a:rPr>
              <a:t>https://disk.yandex.ru/d/SWCZI_8Nop4zfw</a:t>
            </a:r>
            <a:endParaRPr sz="1050" b="1" dirty="0">
              <a:solidFill>
                <a:srgbClr val="800000"/>
              </a:solidFill>
              <a:latin typeface="Calibri"/>
              <a:cs typeface="Calibri"/>
            </a:endParaRPr>
          </a:p>
        </p:txBody>
      </p:sp>
      <p:sp>
        <p:nvSpPr>
          <p:cNvPr id="13" name="object 13"/>
          <p:cNvSpPr txBox="1"/>
          <p:nvPr/>
        </p:nvSpPr>
        <p:spPr>
          <a:xfrm>
            <a:off x="275031" y="6564274"/>
            <a:ext cx="2047875" cy="208279"/>
          </a:xfrm>
          <a:prstGeom prst="rect">
            <a:avLst/>
          </a:prstGeom>
        </p:spPr>
        <p:txBody>
          <a:bodyPr vert="horz" wrap="square" lIns="0" tIns="12700" rIns="0" bIns="0" rtlCol="0">
            <a:spAutoFit/>
          </a:bodyPr>
          <a:lstStyle/>
          <a:p>
            <a:pPr marL="12700">
              <a:lnSpc>
                <a:spcPct val="100000"/>
              </a:lnSpc>
              <a:spcBef>
                <a:spcPts val="100"/>
              </a:spcBef>
            </a:pPr>
            <a:r>
              <a:rPr sz="1200" i="1" spc="-5" dirty="0">
                <a:latin typeface="Calibri"/>
                <a:cs typeface="Calibri"/>
              </a:rPr>
              <a:t>Ссылка</a:t>
            </a:r>
            <a:r>
              <a:rPr sz="1200" i="1" spc="-25" dirty="0">
                <a:latin typeface="Calibri"/>
                <a:cs typeface="Calibri"/>
              </a:rPr>
              <a:t> </a:t>
            </a:r>
            <a:r>
              <a:rPr sz="1200" i="1" dirty="0">
                <a:latin typeface="Calibri"/>
                <a:cs typeface="Calibri"/>
              </a:rPr>
              <a:t>на</a:t>
            </a:r>
            <a:r>
              <a:rPr sz="1200" i="1" spc="-15" dirty="0">
                <a:latin typeface="Calibri"/>
                <a:cs typeface="Calibri"/>
              </a:rPr>
              <a:t> </a:t>
            </a:r>
            <a:r>
              <a:rPr sz="1200" i="1" spc="-5" dirty="0">
                <a:latin typeface="Calibri"/>
                <a:cs typeface="Calibri"/>
              </a:rPr>
              <a:t>проекты </a:t>
            </a:r>
            <a:r>
              <a:rPr sz="1200" i="1" dirty="0">
                <a:latin typeface="Calibri"/>
                <a:cs typeface="Calibri"/>
              </a:rPr>
              <a:t>ФРП</a:t>
            </a:r>
            <a:r>
              <a:rPr sz="1200" i="1" spc="-15" dirty="0">
                <a:latin typeface="Calibri"/>
                <a:cs typeface="Calibri"/>
              </a:rPr>
              <a:t> </a:t>
            </a:r>
            <a:r>
              <a:rPr sz="1200" i="1" spc="-5" dirty="0">
                <a:latin typeface="Calibri"/>
                <a:cs typeface="Calibri"/>
              </a:rPr>
              <a:t>ОБЗР:</a:t>
            </a:r>
            <a:endParaRPr sz="1200">
              <a:latin typeface="Calibri"/>
              <a:cs typeface="Calibri"/>
            </a:endParaRPr>
          </a:p>
        </p:txBody>
      </p:sp>
      <p:pic>
        <p:nvPicPr>
          <p:cNvPr id="14" name="object 14"/>
          <p:cNvPicPr/>
          <p:nvPr/>
        </p:nvPicPr>
        <p:blipFill>
          <a:blip r:embed="rId3" cstate="print"/>
          <a:stretch>
            <a:fillRect/>
          </a:stretch>
        </p:blipFill>
        <p:spPr>
          <a:xfrm>
            <a:off x="6333744" y="1144524"/>
            <a:ext cx="553211" cy="553212"/>
          </a:xfrm>
          <a:prstGeom prst="rect">
            <a:avLst/>
          </a:prstGeom>
        </p:spPr>
      </p:pic>
      <p:pic>
        <p:nvPicPr>
          <p:cNvPr id="15" name="object 15"/>
          <p:cNvPicPr/>
          <p:nvPr/>
        </p:nvPicPr>
        <p:blipFill>
          <a:blip r:embed="rId3" cstate="print"/>
          <a:stretch>
            <a:fillRect/>
          </a:stretch>
        </p:blipFill>
        <p:spPr>
          <a:xfrm>
            <a:off x="515112" y="1097280"/>
            <a:ext cx="553212" cy="551688"/>
          </a:xfrm>
          <a:prstGeom prst="rect">
            <a:avLst/>
          </a:prstGeom>
        </p:spPr>
      </p:pic>
      <p:sp>
        <p:nvSpPr>
          <p:cNvPr id="16" name="object 16"/>
          <p:cNvSpPr/>
          <p:nvPr/>
        </p:nvSpPr>
        <p:spPr>
          <a:xfrm>
            <a:off x="6188964" y="2077211"/>
            <a:ext cx="5687695" cy="619125"/>
          </a:xfrm>
          <a:custGeom>
            <a:avLst/>
            <a:gdLst/>
            <a:ahLst/>
            <a:cxnLst/>
            <a:rect l="l" t="t" r="r" b="b"/>
            <a:pathLst>
              <a:path w="5687695" h="619125">
                <a:moveTo>
                  <a:pt x="0" y="103124"/>
                </a:moveTo>
                <a:lnTo>
                  <a:pt x="8112" y="63007"/>
                </a:lnTo>
                <a:lnTo>
                  <a:pt x="30225" y="30225"/>
                </a:lnTo>
                <a:lnTo>
                  <a:pt x="63007" y="8112"/>
                </a:lnTo>
                <a:lnTo>
                  <a:pt x="103124" y="0"/>
                </a:lnTo>
                <a:lnTo>
                  <a:pt x="5584444" y="0"/>
                </a:lnTo>
                <a:lnTo>
                  <a:pt x="5624560" y="8112"/>
                </a:lnTo>
                <a:lnTo>
                  <a:pt x="5657342" y="30225"/>
                </a:lnTo>
                <a:lnTo>
                  <a:pt x="5679455" y="63007"/>
                </a:lnTo>
                <a:lnTo>
                  <a:pt x="5687568" y="103124"/>
                </a:lnTo>
                <a:lnTo>
                  <a:pt x="5687568" y="515620"/>
                </a:lnTo>
                <a:lnTo>
                  <a:pt x="5679455" y="555736"/>
                </a:lnTo>
                <a:lnTo>
                  <a:pt x="5657342" y="588518"/>
                </a:lnTo>
                <a:lnTo>
                  <a:pt x="5624560" y="610631"/>
                </a:lnTo>
                <a:lnTo>
                  <a:pt x="5584444" y="618743"/>
                </a:lnTo>
                <a:lnTo>
                  <a:pt x="103124" y="618743"/>
                </a:lnTo>
                <a:lnTo>
                  <a:pt x="63007" y="610631"/>
                </a:lnTo>
                <a:lnTo>
                  <a:pt x="30225" y="588517"/>
                </a:lnTo>
                <a:lnTo>
                  <a:pt x="8112" y="555736"/>
                </a:lnTo>
                <a:lnTo>
                  <a:pt x="0" y="515620"/>
                </a:lnTo>
                <a:lnTo>
                  <a:pt x="0" y="103124"/>
                </a:lnTo>
                <a:close/>
              </a:path>
            </a:pathLst>
          </a:custGeom>
          <a:ln w="12192">
            <a:solidFill>
              <a:srgbClr val="41709C"/>
            </a:solidFill>
          </a:ln>
        </p:spPr>
        <p:txBody>
          <a:bodyPr wrap="square" lIns="0" tIns="0" rIns="0" bIns="0" rtlCol="0"/>
          <a:lstStyle/>
          <a:p>
            <a:endParaRPr/>
          </a:p>
        </p:txBody>
      </p:sp>
      <p:sp>
        <p:nvSpPr>
          <p:cNvPr id="17" name="object 17"/>
          <p:cNvSpPr txBox="1"/>
          <p:nvPr/>
        </p:nvSpPr>
        <p:spPr>
          <a:xfrm>
            <a:off x="10482225" y="2492121"/>
            <a:ext cx="1300707" cy="197490"/>
          </a:xfrm>
          <a:prstGeom prst="rect">
            <a:avLst/>
          </a:prstGeom>
        </p:spPr>
        <p:txBody>
          <a:bodyPr vert="horz" wrap="square" lIns="0" tIns="12700" rIns="0" bIns="0" rtlCol="0">
            <a:spAutoFit/>
          </a:bodyPr>
          <a:lstStyle/>
          <a:p>
            <a:pPr marL="12700">
              <a:lnSpc>
                <a:spcPct val="100000"/>
              </a:lnSpc>
              <a:spcBef>
                <a:spcPts val="100"/>
              </a:spcBef>
            </a:pPr>
            <a:r>
              <a:rPr sz="1200" b="1" i="1" spc="-5" dirty="0">
                <a:solidFill>
                  <a:srgbClr val="171F39"/>
                </a:solidFill>
                <a:latin typeface="Calibri"/>
                <a:cs typeface="Calibri"/>
              </a:rPr>
              <a:t>Новый</a:t>
            </a:r>
            <a:r>
              <a:rPr sz="1200" b="1" i="1" spc="-60" dirty="0">
                <a:solidFill>
                  <a:srgbClr val="171F39"/>
                </a:solidFill>
                <a:latin typeface="Calibri"/>
                <a:cs typeface="Calibri"/>
              </a:rPr>
              <a:t> </a:t>
            </a:r>
            <a:r>
              <a:rPr sz="1200" b="1" i="1" spc="-5" dirty="0">
                <a:solidFill>
                  <a:srgbClr val="171F39"/>
                </a:solidFill>
                <a:latin typeface="Calibri"/>
                <a:cs typeface="Calibri"/>
              </a:rPr>
              <a:t>модуль</a:t>
            </a:r>
            <a:endParaRPr sz="1200" b="1" dirty="0">
              <a:solidFill>
                <a:srgbClr val="171F39"/>
              </a:solidFill>
              <a:latin typeface="Calibri"/>
              <a:cs typeface="Calibri"/>
            </a:endParaRPr>
          </a:p>
        </p:txBody>
      </p:sp>
      <p:sp>
        <p:nvSpPr>
          <p:cNvPr id="18" name="object 18"/>
          <p:cNvSpPr/>
          <p:nvPr/>
        </p:nvSpPr>
        <p:spPr>
          <a:xfrm>
            <a:off x="6188964" y="2852927"/>
            <a:ext cx="5687695" cy="401320"/>
          </a:xfrm>
          <a:custGeom>
            <a:avLst/>
            <a:gdLst/>
            <a:ahLst/>
            <a:cxnLst/>
            <a:rect l="l" t="t" r="r" b="b"/>
            <a:pathLst>
              <a:path w="5687695" h="401320">
                <a:moveTo>
                  <a:pt x="0" y="66801"/>
                </a:moveTo>
                <a:lnTo>
                  <a:pt x="5240" y="40772"/>
                </a:lnTo>
                <a:lnTo>
                  <a:pt x="19542" y="19542"/>
                </a:lnTo>
                <a:lnTo>
                  <a:pt x="40772" y="5240"/>
                </a:lnTo>
                <a:lnTo>
                  <a:pt x="66801" y="0"/>
                </a:lnTo>
                <a:lnTo>
                  <a:pt x="5620766" y="0"/>
                </a:lnTo>
                <a:lnTo>
                  <a:pt x="5646741" y="5240"/>
                </a:lnTo>
                <a:lnTo>
                  <a:pt x="5667978" y="19542"/>
                </a:lnTo>
                <a:lnTo>
                  <a:pt x="5682309" y="40772"/>
                </a:lnTo>
                <a:lnTo>
                  <a:pt x="5687568" y="66801"/>
                </a:lnTo>
                <a:lnTo>
                  <a:pt x="5687568" y="334010"/>
                </a:lnTo>
                <a:lnTo>
                  <a:pt x="5682309" y="359985"/>
                </a:lnTo>
                <a:lnTo>
                  <a:pt x="5667978" y="381222"/>
                </a:lnTo>
                <a:lnTo>
                  <a:pt x="5646741" y="395553"/>
                </a:lnTo>
                <a:lnTo>
                  <a:pt x="5620766" y="400812"/>
                </a:lnTo>
                <a:lnTo>
                  <a:pt x="66801" y="400812"/>
                </a:lnTo>
                <a:lnTo>
                  <a:pt x="40772" y="395553"/>
                </a:lnTo>
                <a:lnTo>
                  <a:pt x="19542" y="381222"/>
                </a:lnTo>
                <a:lnTo>
                  <a:pt x="5240" y="359985"/>
                </a:lnTo>
                <a:lnTo>
                  <a:pt x="0" y="334010"/>
                </a:lnTo>
                <a:lnTo>
                  <a:pt x="0" y="66801"/>
                </a:lnTo>
                <a:close/>
              </a:path>
            </a:pathLst>
          </a:custGeom>
          <a:ln w="12192">
            <a:solidFill>
              <a:srgbClr val="41709C"/>
            </a:solidFill>
          </a:ln>
        </p:spPr>
        <p:txBody>
          <a:bodyPr wrap="square" lIns="0" tIns="0" rIns="0" bIns="0" rtlCol="0"/>
          <a:lstStyle/>
          <a:p>
            <a:endParaRPr/>
          </a:p>
        </p:txBody>
      </p:sp>
      <p:sp>
        <p:nvSpPr>
          <p:cNvPr id="19" name="object 19"/>
          <p:cNvSpPr txBox="1"/>
          <p:nvPr/>
        </p:nvSpPr>
        <p:spPr>
          <a:xfrm>
            <a:off x="10342118" y="3061842"/>
            <a:ext cx="1415669" cy="197490"/>
          </a:xfrm>
          <a:prstGeom prst="rect">
            <a:avLst/>
          </a:prstGeom>
        </p:spPr>
        <p:txBody>
          <a:bodyPr vert="horz" wrap="square" lIns="0" tIns="12700" rIns="0" bIns="0" rtlCol="0">
            <a:spAutoFit/>
          </a:bodyPr>
          <a:lstStyle/>
          <a:p>
            <a:pPr marL="12700">
              <a:lnSpc>
                <a:spcPct val="100000"/>
              </a:lnSpc>
              <a:spcBef>
                <a:spcPts val="100"/>
              </a:spcBef>
            </a:pPr>
            <a:r>
              <a:rPr sz="1200" b="1" i="1" dirty="0">
                <a:solidFill>
                  <a:srgbClr val="171F39"/>
                </a:solidFill>
                <a:latin typeface="Calibri"/>
                <a:cs typeface="Calibri"/>
              </a:rPr>
              <a:t>М</a:t>
            </a:r>
            <a:r>
              <a:rPr sz="1200" b="1" i="1" spc="-5" dirty="0">
                <a:solidFill>
                  <a:srgbClr val="171F39"/>
                </a:solidFill>
                <a:latin typeface="Calibri"/>
                <a:cs typeface="Calibri"/>
              </a:rPr>
              <a:t>о</a:t>
            </a:r>
            <a:r>
              <a:rPr sz="1200" b="1" i="1" dirty="0">
                <a:solidFill>
                  <a:srgbClr val="171F39"/>
                </a:solidFill>
                <a:latin typeface="Calibri"/>
                <a:cs typeface="Calibri"/>
              </a:rPr>
              <a:t>д</a:t>
            </a:r>
            <a:r>
              <a:rPr sz="1200" b="1" i="1" spc="-10" dirty="0">
                <a:solidFill>
                  <a:srgbClr val="171F39"/>
                </a:solidFill>
                <a:latin typeface="Calibri"/>
                <a:cs typeface="Calibri"/>
              </a:rPr>
              <a:t>у</a:t>
            </a:r>
            <a:r>
              <a:rPr sz="1200" b="1" i="1" spc="-5" dirty="0">
                <a:solidFill>
                  <a:srgbClr val="171F39"/>
                </a:solidFill>
                <a:latin typeface="Calibri"/>
                <a:cs typeface="Calibri"/>
              </a:rPr>
              <a:t>л</a:t>
            </a:r>
            <a:r>
              <a:rPr sz="1200" b="1" i="1" dirty="0">
                <a:solidFill>
                  <a:srgbClr val="171F39"/>
                </a:solidFill>
                <a:latin typeface="Calibri"/>
                <a:cs typeface="Calibri"/>
              </a:rPr>
              <a:t>ь</a:t>
            </a:r>
            <a:r>
              <a:rPr sz="1200" b="1" i="1" spc="-20" dirty="0">
                <a:solidFill>
                  <a:srgbClr val="171F39"/>
                </a:solidFill>
                <a:latin typeface="Calibri"/>
                <a:cs typeface="Calibri"/>
              </a:rPr>
              <a:t> </a:t>
            </a:r>
            <a:r>
              <a:rPr sz="1200" b="1" i="1" spc="-5" dirty="0">
                <a:solidFill>
                  <a:srgbClr val="171F39"/>
                </a:solidFill>
                <a:latin typeface="Calibri"/>
                <a:cs typeface="Calibri"/>
              </a:rPr>
              <a:t>об</a:t>
            </a:r>
            <a:r>
              <a:rPr sz="1200" b="1" i="1" dirty="0">
                <a:solidFill>
                  <a:srgbClr val="171F39"/>
                </a:solidFill>
                <a:latin typeface="Calibri"/>
                <a:cs typeface="Calibri"/>
              </a:rPr>
              <a:t>но</a:t>
            </a:r>
            <a:r>
              <a:rPr sz="1200" b="1" i="1" spc="-15" dirty="0">
                <a:solidFill>
                  <a:srgbClr val="171F39"/>
                </a:solidFill>
                <a:latin typeface="Calibri"/>
                <a:cs typeface="Calibri"/>
              </a:rPr>
              <a:t>в</a:t>
            </a:r>
            <a:r>
              <a:rPr sz="1200" b="1" i="1" spc="-5" dirty="0">
                <a:solidFill>
                  <a:srgbClr val="171F39"/>
                </a:solidFill>
                <a:latin typeface="Calibri"/>
                <a:cs typeface="Calibri"/>
              </a:rPr>
              <a:t>лён</a:t>
            </a:r>
            <a:endParaRPr sz="1200" b="1" dirty="0">
              <a:solidFill>
                <a:srgbClr val="171F39"/>
              </a:solidFill>
              <a:latin typeface="Calibri"/>
              <a:cs typeface="Calibri"/>
            </a:endParaRPr>
          </a:p>
        </p:txBody>
      </p:sp>
      <p:sp>
        <p:nvSpPr>
          <p:cNvPr id="20" name="object 20"/>
          <p:cNvSpPr txBox="1"/>
          <p:nvPr/>
        </p:nvSpPr>
        <p:spPr>
          <a:xfrm>
            <a:off x="4519041" y="2480564"/>
            <a:ext cx="1226692" cy="197490"/>
          </a:xfrm>
          <a:prstGeom prst="rect">
            <a:avLst/>
          </a:prstGeom>
        </p:spPr>
        <p:txBody>
          <a:bodyPr vert="horz" wrap="square" lIns="0" tIns="12700" rIns="0" bIns="0" rtlCol="0">
            <a:spAutoFit/>
          </a:bodyPr>
          <a:lstStyle/>
          <a:p>
            <a:pPr marL="12700">
              <a:lnSpc>
                <a:spcPct val="100000"/>
              </a:lnSpc>
              <a:spcBef>
                <a:spcPts val="100"/>
              </a:spcBef>
            </a:pPr>
            <a:r>
              <a:rPr sz="1200" b="1" i="1" spc="-5" dirty="0">
                <a:solidFill>
                  <a:srgbClr val="171F39"/>
                </a:solidFill>
                <a:latin typeface="Calibri"/>
                <a:cs typeface="Calibri"/>
              </a:rPr>
              <a:t>Новый</a:t>
            </a:r>
            <a:r>
              <a:rPr sz="1200" b="1" i="1" spc="-60" dirty="0">
                <a:solidFill>
                  <a:srgbClr val="171F39"/>
                </a:solidFill>
                <a:latin typeface="Calibri"/>
                <a:cs typeface="Calibri"/>
              </a:rPr>
              <a:t> </a:t>
            </a:r>
            <a:r>
              <a:rPr sz="1200" b="1" i="1" spc="-5" dirty="0">
                <a:solidFill>
                  <a:srgbClr val="171F39"/>
                </a:solidFill>
                <a:latin typeface="Calibri"/>
                <a:cs typeface="Calibri"/>
              </a:rPr>
              <a:t>модуль</a:t>
            </a:r>
            <a:endParaRPr sz="1200" b="1" dirty="0">
              <a:solidFill>
                <a:srgbClr val="171F39"/>
              </a:solidFill>
              <a:latin typeface="Calibri"/>
              <a:cs typeface="Calibri"/>
            </a:endParaRPr>
          </a:p>
        </p:txBody>
      </p:sp>
      <p:sp>
        <p:nvSpPr>
          <p:cNvPr id="21" name="object 21"/>
          <p:cNvSpPr/>
          <p:nvPr/>
        </p:nvSpPr>
        <p:spPr>
          <a:xfrm>
            <a:off x="225780" y="2069592"/>
            <a:ext cx="5687695" cy="619125"/>
          </a:xfrm>
          <a:custGeom>
            <a:avLst/>
            <a:gdLst/>
            <a:ahLst/>
            <a:cxnLst/>
            <a:rect l="l" t="t" r="r" b="b"/>
            <a:pathLst>
              <a:path w="5687695" h="619125">
                <a:moveTo>
                  <a:pt x="0" y="103124"/>
                </a:moveTo>
                <a:lnTo>
                  <a:pt x="8104" y="63007"/>
                </a:lnTo>
                <a:lnTo>
                  <a:pt x="30206" y="30225"/>
                </a:lnTo>
                <a:lnTo>
                  <a:pt x="62986" y="8112"/>
                </a:lnTo>
                <a:lnTo>
                  <a:pt x="103123" y="0"/>
                </a:lnTo>
                <a:lnTo>
                  <a:pt x="5584444" y="0"/>
                </a:lnTo>
                <a:lnTo>
                  <a:pt x="5624560" y="8112"/>
                </a:lnTo>
                <a:lnTo>
                  <a:pt x="5657342" y="30226"/>
                </a:lnTo>
                <a:lnTo>
                  <a:pt x="5679455" y="63007"/>
                </a:lnTo>
                <a:lnTo>
                  <a:pt x="5687568" y="103124"/>
                </a:lnTo>
                <a:lnTo>
                  <a:pt x="5687568" y="515620"/>
                </a:lnTo>
                <a:lnTo>
                  <a:pt x="5679455" y="555736"/>
                </a:lnTo>
                <a:lnTo>
                  <a:pt x="5657342" y="588518"/>
                </a:lnTo>
                <a:lnTo>
                  <a:pt x="5624560" y="610631"/>
                </a:lnTo>
                <a:lnTo>
                  <a:pt x="5584444" y="618744"/>
                </a:lnTo>
                <a:lnTo>
                  <a:pt x="103123" y="618744"/>
                </a:lnTo>
                <a:lnTo>
                  <a:pt x="62986" y="610631"/>
                </a:lnTo>
                <a:lnTo>
                  <a:pt x="30206" y="588518"/>
                </a:lnTo>
                <a:lnTo>
                  <a:pt x="8104" y="555736"/>
                </a:lnTo>
                <a:lnTo>
                  <a:pt x="0" y="515620"/>
                </a:lnTo>
                <a:lnTo>
                  <a:pt x="0" y="103124"/>
                </a:lnTo>
                <a:close/>
              </a:path>
            </a:pathLst>
          </a:custGeom>
          <a:ln w="12192">
            <a:solidFill>
              <a:srgbClr val="41709C"/>
            </a:solidFill>
          </a:ln>
        </p:spPr>
        <p:txBody>
          <a:bodyPr wrap="square" lIns="0" tIns="0" rIns="0" bIns="0" rtlCol="0"/>
          <a:lstStyle/>
          <a:p>
            <a:endParaRPr/>
          </a:p>
        </p:txBody>
      </p:sp>
      <p:sp>
        <p:nvSpPr>
          <p:cNvPr id="22" name="object 22"/>
          <p:cNvSpPr/>
          <p:nvPr/>
        </p:nvSpPr>
        <p:spPr>
          <a:xfrm>
            <a:off x="198120" y="2857500"/>
            <a:ext cx="5687695" cy="399415"/>
          </a:xfrm>
          <a:custGeom>
            <a:avLst/>
            <a:gdLst/>
            <a:ahLst/>
            <a:cxnLst/>
            <a:rect l="l" t="t" r="r" b="b"/>
            <a:pathLst>
              <a:path w="5687695" h="399414">
                <a:moveTo>
                  <a:pt x="0" y="66548"/>
                </a:moveTo>
                <a:lnTo>
                  <a:pt x="5229" y="40665"/>
                </a:lnTo>
                <a:lnTo>
                  <a:pt x="19491" y="19510"/>
                </a:lnTo>
                <a:lnTo>
                  <a:pt x="40644" y="5236"/>
                </a:lnTo>
                <a:lnTo>
                  <a:pt x="66548" y="0"/>
                </a:lnTo>
                <a:lnTo>
                  <a:pt x="5621020" y="0"/>
                </a:lnTo>
                <a:lnTo>
                  <a:pt x="5646902" y="5236"/>
                </a:lnTo>
                <a:lnTo>
                  <a:pt x="5668057" y="19510"/>
                </a:lnTo>
                <a:lnTo>
                  <a:pt x="5682331" y="40665"/>
                </a:lnTo>
                <a:lnTo>
                  <a:pt x="5687568" y="66548"/>
                </a:lnTo>
                <a:lnTo>
                  <a:pt x="5687568" y="332739"/>
                </a:lnTo>
                <a:lnTo>
                  <a:pt x="5682331" y="358622"/>
                </a:lnTo>
                <a:lnTo>
                  <a:pt x="5668057" y="379777"/>
                </a:lnTo>
                <a:lnTo>
                  <a:pt x="5646902" y="394051"/>
                </a:lnTo>
                <a:lnTo>
                  <a:pt x="5621020" y="399288"/>
                </a:lnTo>
                <a:lnTo>
                  <a:pt x="66548" y="399288"/>
                </a:lnTo>
                <a:lnTo>
                  <a:pt x="40644" y="394051"/>
                </a:lnTo>
                <a:lnTo>
                  <a:pt x="19491" y="379777"/>
                </a:lnTo>
                <a:lnTo>
                  <a:pt x="5229" y="358622"/>
                </a:lnTo>
                <a:lnTo>
                  <a:pt x="0" y="332739"/>
                </a:lnTo>
                <a:lnTo>
                  <a:pt x="0" y="66548"/>
                </a:lnTo>
                <a:close/>
              </a:path>
            </a:pathLst>
          </a:custGeom>
          <a:ln w="12192">
            <a:solidFill>
              <a:srgbClr val="41709C"/>
            </a:solidFill>
          </a:ln>
        </p:spPr>
        <p:txBody>
          <a:bodyPr wrap="square" lIns="0" tIns="0" rIns="0" bIns="0" rtlCol="0"/>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203098" y="12902"/>
            <a:ext cx="11836502" cy="757555"/>
          </a:xfrm>
          <a:prstGeom prst="rect">
            <a:avLst/>
          </a:prstGeom>
        </p:spPr>
        <p:txBody>
          <a:bodyPr vert="horz" wrap="square" lIns="0" tIns="12700" rIns="0" bIns="0" rtlCol="0">
            <a:spAutoFit/>
          </a:bodyPr>
          <a:lstStyle/>
          <a:p>
            <a:pPr marL="12700" algn="ctr">
              <a:lnSpc>
                <a:spcPct val="100000"/>
              </a:lnSpc>
              <a:spcBef>
                <a:spcPts val="100"/>
              </a:spcBef>
            </a:pPr>
            <a:r>
              <a:rPr sz="2400" spc="-10" dirty="0">
                <a:solidFill>
                  <a:srgbClr val="800000"/>
                </a:solidFill>
              </a:rPr>
              <a:t>Дорожная</a:t>
            </a:r>
            <a:r>
              <a:rPr sz="2400" spc="-20" dirty="0">
                <a:solidFill>
                  <a:srgbClr val="800000"/>
                </a:solidFill>
              </a:rPr>
              <a:t> </a:t>
            </a:r>
            <a:r>
              <a:rPr sz="2400" spc="-10" dirty="0">
                <a:solidFill>
                  <a:srgbClr val="800000"/>
                </a:solidFill>
              </a:rPr>
              <a:t>карта</a:t>
            </a:r>
            <a:r>
              <a:rPr sz="2400" spc="5" dirty="0">
                <a:solidFill>
                  <a:srgbClr val="800000"/>
                </a:solidFill>
              </a:rPr>
              <a:t> </a:t>
            </a:r>
            <a:r>
              <a:rPr sz="2400" spc="-5" dirty="0">
                <a:solidFill>
                  <a:srgbClr val="800000"/>
                </a:solidFill>
              </a:rPr>
              <a:t>по </a:t>
            </a:r>
            <a:r>
              <a:rPr sz="2400" spc="-10" dirty="0">
                <a:solidFill>
                  <a:srgbClr val="800000"/>
                </a:solidFill>
              </a:rPr>
              <a:t>введению</a:t>
            </a:r>
            <a:r>
              <a:rPr sz="2400" spc="20" dirty="0">
                <a:solidFill>
                  <a:srgbClr val="800000"/>
                </a:solidFill>
              </a:rPr>
              <a:t> </a:t>
            </a:r>
            <a:r>
              <a:rPr sz="2400" dirty="0">
                <a:solidFill>
                  <a:srgbClr val="800000"/>
                </a:solidFill>
              </a:rPr>
              <a:t>с</a:t>
            </a:r>
            <a:r>
              <a:rPr sz="2400" spc="-10" dirty="0">
                <a:solidFill>
                  <a:srgbClr val="800000"/>
                </a:solidFill>
              </a:rPr>
              <a:t> 01.09.2024</a:t>
            </a:r>
            <a:r>
              <a:rPr sz="2400" dirty="0">
                <a:solidFill>
                  <a:srgbClr val="800000"/>
                </a:solidFill>
              </a:rPr>
              <a:t> </a:t>
            </a:r>
            <a:r>
              <a:rPr sz="2400" spc="-5" dirty="0">
                <a:solidFill>
                  <a:srgbClr val="800000"/>
                </a:solidFill>
              </a:rPr>
              <a:t>учебного </a:t>
            </a:r>
            <a:r>
              <a:rPr sz="2400" spc="-10" dirty="0">
                <a:solidFill>
                  <a:srgbClr val="800000"/>
                </a:solidFill>
              </a:rPr>
              <a:t>предмета</a:t>
            </a:r>
            <a:endParaRPr sz="2400" dirty="0">
              <a:solidFill>
                <a:srgbClr val="800000"/>
              </a:solidFill>
            </a:endParaRPr>
          </a:p>
          <a:p>
            <a:pPr marL="12700" algn="ctr">
              <a:lnSpc>
                <a:spcPct val="100000"/>
              </a:lnSpc>
              <a:spcBef>
                <a:spcPts val="5"/>
              </a:spcBef>
            </a:pPr>
            <a:r>
              <a:rPr sz="2400" dirty="0">
                <a:solidFill>
                  <a:srgbClr val="800000"/>
                </a:solidFill>
              </a:rPr>
              <a:t>«Основы</a:t>
            </a:r>
            <a:r>
              <a:rPr sz="2400" spc="-25" dirty="0">
                <a:solidFill>
                  <a:srgbClr val="800000"/>
                </a:solidFill>
              </a:rPr>
              <a:t> </a:t>
            </a:r>
            <a:r>
              <a:rPr sz="2400" spc="-5" dirty="0">
                <a:solidFill>
                  <a:srgbClr val="800000"/>
                </a:solidFill>
              </a:rPr>
              <a:t>безопасности</a:t>
            </a:r>
            <a:r>
              <a:rPr sz="2400" spc="-25" dirty="0">
                <a:solidFill>
                  <a:srgbClr val="800000"/>
                </a:solidFill>
              </a:rPr>
              <a:t> </a:t>
            </a:r>
            <a:r>
              <a:rPr sz="2400" dirty="0">
                <a:solidFill>
                  <a:srgbClr val="800000"/>
                </a:solidFill>
              </a:rPr>
              <a:t>и </a:t>
            </a:r>
            <a:r>
              <a:rPr sz="2400" spc="-5" dirty="0">
                <a:solidFill>
                  <a:srgbClr val="800000"/>
                </a:solidFill>
              </a:rPr>
              <a:t>защиты</a:t>
            </a:r>
            <a:r>
              <a:rPr sz="2400" spc="10" dirty="0">
                <a:solidFill>
                  <a:srgbClr val="800000"/>
                </a:solidFill>
              </a:rPr>
              <a:t> </a:t>
            </a:r>
            <a:r>
              <a:rPr sz="2400" spc="-20" dirty="0">
                <a:solidFill>
                  <a:srgbClr val="800000"/>
                </a:solidFill>
              </a:rPr>
              <a:t>Родины»</a:t>
            </a:r>
            <a:r>
              <a:rPr sz="2400" spc="-5" dirty="0">
                <a:solidFill>
                  <a:srgbClr val="800000"/>
                </a:solidFill>
              </a:rPr>
              <a:t> (ОБЗР)</a:t>
            </a:r>
            <a:endParaRPr sz="2400" dirty="0">
              <a:solidFill>
                <a:srgbClr val="800000"/>
              </a:solidFill>
            </a:endParaRPr>
          </a:p>
        </p:txBody>
      </p:sp>
      <p:graphicFrame>
        <p:nvGraphicFramePr>
          <p:cNvPr id="5" name="Таблица 4">
            <a:extLst>
              <a:ext uri="{FF2B5EF4-FFF2-40B4-BE49-F238E27FC236}">
                <a16:creationId xmlns:a16="http://schemas.microsoft.com/office/drawing/2014/main" id="{CB72456D-B1B1-782E-0122-40F8212D222F}"/>
              </a:ext>
            </a:extLst>
          </p:cNvPr>
          <p:cNvGraphicFramePr>
            <a:graphicFrameLocks noGrp="1"/>
          </p:cNvGraphicFramePr>
          <p:nvPr>
            <p:extLst>
              <p:ext uri="{D42A27DB-BD31-4B8C-83A1-F6EECF244321}">
                <p14:modId xmlns:p14="http://schemas.microsoft.com/office/powerpoint/2010/main" val="29781297"/>
              </p:ext>
            </p:extLst>
          </p:nvPr>
        </p:nvGraphicFramePr>
        <p:xfrm>
          <a:off x="0" y="924330"/>
          <a:ext cx="12192000" cy="5892119"/>
        </p:xfrm>
        <a:graphic>
          <a:graphicData uri="http://schemas.openxmlformats.org/drawingml/2006/table">
            <a:tbl>
              <a:tblPr firstRow="1" bandRow="1">
                <a:tableStyleId>{5C22544A-7EE6-4342-B048-85BDC9FD1C3A}</a:tableStyleId>
              </a:tblPr>
              <a:tblGrid>
                <a:gridCol w="587910">
                  <a:extLst>
                    <a:ext uri="{9D8B030D-6E8A-4147-A177-3AD203B41FA5}">
                      <a16:colId xmlns:a16="http://schemas.microsoft.com/office/drawing/2014/main" val="2648640028"/>
                    </a:ext>
                  </a:extLst>
                </a:gridCol>
                <a:gridCol w="7777341">
                  <a:extLst>
                    <a:ext uri="{9D8B030D-6E8A-4147-A177-3AD203B41FA5}">
                      <a16:colId xmlns:a16="http://schemas.microsoft.com/office/drawing/2014/main" val="2589339931"/>
                    </a:ext>
                  </a:extLst>
                </a:gridCol>
                <a:gridCol w="1954498">
                  <a:extLst>
                    <a:ext uri="{9D8B030D-6E8A-4147-A177-3AD203B41FA5}">
                      <a16:colId xmlns:a16="http://schemas.microsoft.com/office/drawing/2014/main" val="1961868440"/>
                    </a:ext>
                  </a:extLst>
                </a:gridCol>
                <a:gridCol w="1872251">
                  <a:extLst>
                    <a:ext uri="{9D8B030D-6E8A-4147-A177-3AD203B41FA5}">
                      <a16:colId xmlns:a16="http://schemas.microsoft.com/office/drawing/2014/main" val="2406708139"/>
                    </a:ext>
                  </a:extLst>
                </a:gridCol>
              </a:tblGrid>
              <a:tr h="273177">
                <a:tc>
                  <a:txBody>
                    <a:bodyPr/>
                    <a:lstStyle/>
                    <a:p>
                      <a:pPr algn="ctr"/>
                      <a:r>
                        <a:rPr lang="ru-RU" sz="1500" b="1" dirty="0">
                          <a:solidFill>
                            <a:srgbClr val="171F39"/>
                          </a:solidFill>
                          <a:latin typeface="+mn-lt"/>
                          <a:cs typeface="Times New Roman" panose="02020603050405020304" pitchFamily="18" charset="0"/>
                        </a:rPr>
                        <a:t>№</a:t>
                      </a:r>
                    </a:p>
                  </a:txBody>
                  <a:tcPr marL="130703" marR="130703" marT="65353" marB="653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ru-RU" sz="1500" b="1" dirty="0">
                          <a:solidFill>
                            <a:srgbClr val="171F39"/>
                          </a:solidFill>
                          <a:latin typeface="+mn-lt"/>
                          <a:cs typeface="Times New Roman" panose="02020603050405020304" pitchFamily="18" charset="0"/>
                        </a:rPr>
                        <a:t>Наименование мероприятия</a:t>
                      </a:r>
                    </a:p>
                  </a:txBody>
                  <a:tcPr marL="130703" marR="130703" marT="65353" marB="653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ru-RU" sz="1500" b="1" dirty="0">
                          <a:solidFill>
                            <a:srgbClr val="171F39"/>
                          </a:solidFill>
                          <a:latin typeface="+mn-lt"/>
                          <a:cs typeface="Times New Roman" panose="02020603050405020304" pitchFamily="18" charset="0"/>
                        </a:rPr>
                        <a:t>Срок исполнения</a:t>
                      </a:r>
                    </a:p>
                  </a:txBody>
                  <a:tcPr marL="130703" marR="130703" marT="65353" marB="653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ru-RU" sz="1500" b="1" dirty="0">
                          <a:solidFill>
                            <a:srgbClr val="171F39"/>
                          </a:solidFill>
                          <a:latin typeface="+mn-lt"/>
                          <a:cs typeface="Times New Roman" panose="02020603050405020304" pitchFamily="18" charset="0"/>
                        </a:rPr>
                        <a:t>Ответственные</a:t>
                      </a:r>
                    </a:p>
                  </a:txBody>
                  <a:tcPr marL="130703" marR="130703" marT="65353" marB="653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881034404"/>
                  </a:ext>
                </a:extLst>
              </a:tr>
              <a:tr h="349376">
                <a:tc gridSpan="4">
                  <a:txBody>
                    <a:bodyPr/>
                    <a:lstStyle/>
                    <a:p>
                      <a:pPr marL="0" indent="0" algn="ctr">
                        <a:buNone/>
                      </a:pPr>
                      <a:r>
                        <a:rPr lang="en-US" sz="1500" b="1" dirty="0">
                          <a:solidFill>
                            <a:srgbClr val="171F39"/>
                          </a:solidFill>
                          <a:latin typeface="+mn-lt"/>
                          <a:cs typeface="Times New Roman" panose="02020603050405020304" pitchFamily="18" charset="0"/>
                        </a:rPr>
                        <a:t>1. </a:t>
                      </a:r>
                      <a:r>
                        <a:rPr lang="ru-RU" sz="1500" b="1" dirty="0">
                          <a:solidFill>
                            <a:srgbClr val="171F39"/>
                          </a:solidFill>
                          <a:latin typeface="+mn-lt"/>
                          <a:cs typeface="Times New Roman" panose="02020603050405020304" pitchFamily="18" charset="0"/>
                        </a:rPr>
                        <a:t>Информационно-аналитическое сопровождение</a:t>
                      </a:r>
                    </a:p>
                  </a:txBody>
                  <a:tcPr marL="130703" marR="130703" marT="65353" marB="653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lang="ru-RU" sz="2600" dirty="0">
                        <a:solidFill>
                          <a:schemeClr val="tx1"/>
                        </a:solidFill>
                      </a:endParaRPr>
                    </a:p>
                  </a:txBody>
                  <a:tcPr marL="134087" marR="134087" marT="67044" marB="670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pPr marL="514350" indent="-514350" algn="ctr">
                        <a:buAutoNum type="arabicPeriod"/>
                      </a:pPr>
                      <a:endParaRPr lang="ru-RU" sz="1600" dirty="0">
                        <a:solidFill>
                          <a:schemeClr val="tx1"/>
                        </a:solidFill>
                        <a:latin typeface="Times New Roman" panose="02020603050405020304" pitchFamily="18" charset="0"/>
                        <a:cs typeface="Times New Roman" panose="02020603050405020304" pitchFamily="18" charset="0"/>
                      </a:endParaRPr>
                    </a:p>
                  </a:txBody>
                  <a:tcPr marL="134098" marR="134098" marT="67050" marB="67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93626828"/>
                  </a:ext>
                </a:extLst>
              </a:tr>
              <a:tr h="571659">
                <a:tc>
                  <a:txBody>
                    <a:bodyPr/>
                    <a:lstStyle/>
                    <a:p>
                      <a:pPr algn="ctr"/>
                      <a:r>
                        <a:rPr lang="ru-RU" sz="1500" b="1" dirty="0">
                          <a:solidFill>
                            <a:srgbClr val="171F39"/>
                          </a:solidFill>
                          <a:latin typeface="+mn-lt"/>
                          <a:cs typeface="Times New Roman" panose="02020603050405020304" pitchFamily="18" charset="0"/>
                        </a:rPr>
                        <a:t>1.1</a:t>
                      </a:r>
                    </a:p>
                    <a:p>
                      <a:pPr algn="ctr"/>
                      <a:endParaRPr lang="ru-RU" sz="1500" b="1" dirty="0">
                        <a:solidFill>
                          <a:srgbClr val="171F39"/>
                        </a:solidFill>
                        <a:latin typeface="+mn-lt"/>
                        <a:cs typeface="Times New Roman" panose="02020603050405020304" pitchFamily="18" charset="0"/>
                      </a:endParaRPr>
                    </a:p>
                  </a:txBody>
                  <a:tcPr marL="130703" marR="130703" marT="65353" marB="653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ru-RU" sz="1500" b="1" dirty="0">
                          <a:solidFill>
                            <a:srgbClr val="171F39"/>
                          </a:solidFill>
                          <a:effectLst/>
                          <a:latin typeface="+mn-lt"/>
                          <a:ea typeface="+mn-ea"/>
                          <a:cs typeface="Times New Roman" panose="02020603050405020304" pitchFamily="18" charset="0"/>
                        </a:rPr>
                        <a:t>Проведение мониторинга ресурсного обеспечения введения учебного предмета «Основы безопасности и защиты Родины» </a:t>
                      </a:r>
                      <a:endParaRPr lang="ru-RU" sz="1500" b="1" dirty="0">
                        <a:solidFill>
                          <a:srgbClr val="171F39"/>
                        </a:solidFill>
                        <a:latin typeface="+mn-lt"/>
                        <a:cs typeface="Times New Roman" panose="02020603050405020304" pitchFamily="18" charset="0"/>
                      </a:endParaRPr>
                    </a:p>
                  </a:txBody>
                  <a:tcPr marL="65612" marR="29711" marT="557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90"/>
                        </a:spcAft>
                      </a:pPr>
                      <a:r>
                        <a:rPr lang="ru-RU" sz="1500" b="1" dirty="0">
                          <a:solidFill>
                            <a:srgbClr val="171F39"/>
                          </a:solidFill>
                          <a:effectLst/>
                          <a:latin typeface="+mn-lt"/>
                          <a:ea typeface="Times New Roman" panose="02020603050405020304" pitchFamily="18" charset="0"/>
                          <a:cs typeface="Times New Roman" panose="02020603050405020304" pitchFamily="18" charset="0"/>
                        </a:rPr>
                        <a:t>с 12 июня по 18 июня</a:t>
                      </a:r>
                      <a:endParaRPr lang="ru-RU" sz="1500" b="1" dirty="0">
                        <a:solidFill>
                          <a:srgbClr val="171F39"/>
                        </a:solidFill>
                        <a:effectLst/>
                        <a:latin typeface="+mn-lt"/>
                        <a:ea typeface="Calibri" panose="020F0502020204030204" pitchFamily="34" charset="0"/>
                        <a:cs typeface="Times New Roman" panose="02020603050405020304" pitchFamily="18" charset="0"/>
                      </a:endParaRPr>
                    </a:p>
                    <a:p>
                      <a:pPr algn="ctr">
                        <a:lnSpc>
                          <a:spcPct val="107000"/>
                        </a:lnSpc>
                        <a:spcAft>
                          <a:spcPts val="90"/>
                        </a:spcAft>
                      </a:pPr>
                      <a:r>
                        <a:rPr lang="ru-RU" sz="1500" b="1" dirty="0">
                          <a:solidFill>
                            <a:srgbClr val="171F39"/>
                          </a:solidFill>
                          <a:effectLst/>
                          <a:latin typeface="+mn-lt"/>
                          <a:ea typeface="Times New Roman" panose="02020603050405020304" pitchFamily="18" charset="0"/>
                          <a:cs typeface="Times New Roman" panose="02020603050405020304" pitchFamily="18" charset="0"/>
                        </a:rPr>
                        <a:t> 2024 года </a:t>
                      </a:r>
                      <a:endParaRPr lang="ru-RU" sz="1500" b="1" dirty="0">
                        <a:solidFill>
                          <a:srgbClr val="171F39"/>
                        </a:solidFill>
                        <a:effectLst/>
                        <a:latin typeface="+mn-lt"/>
                        <a:ea typeface="Calibri" panose="020F0502020204030204" pitchFamily="34" charset="0"/>
                        <a:cs typeface="Times New Roman" panose="02020603050405020304" pitchFamily="18" charset="0"/>
                      </a:endParaRPr>
                    </a:p>
                  </a:txBody>
                  <a:tcPr marL="65612" marR="29711" marT="557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ru-RU" sz="1500" b="1" dirty="0">
                          <a:solidFill>
                            <a:srgbClr val="171F39"/>
                          </a:solidFill>
                          <a:effectLst/>
                          <a:latin typeface="+mn-lt"/>
                          <a:ea typeface="+mn-ea"/>
                          <a:cs typeface="Times New Roman" panose="02020603050405020304" pitchFamily="18" charset="0"/>
                        </a:rPr>
                        <a:t>Администрация школы </a:t>
                      </a:r>
                      <a:endParaRPr lang="ru-RU" sz="1500" b="1" dirty="0">
                        <a:solidFill>
                          <a:srgbClr val="171F39"/>
                        </a:solidFill>
                        <a:latin typeface="+mn-lt"/>
                        <a:cs typeface="Times New Roman" panose="02020603050405020304" pitchFamily="18" charset="0"/>
                      </a:endParaRPr>
                    </a:p>
                  </a:txBody>
                  <a:tcPr marL="130703" marR="130703" marT="65353" marB="653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12180942"/>
                  </a:ext>
                </a:extLst>
              </a:tr>
              <a:tr h="571659">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ru-RU" sz="1500" b="1" dirty="0">
                          <a:solidFill>
                            <a:srgbClr val="171F39"/>
                          </a:solidFill>
                          <a:latin typeface="+mn-lt"/>
                          <a:cs typeface="Times New Roman" panose="02020603050405020304" pitchFamily="18" charset="0"/>
                        </a:rPr>
                        <a:t>1.2</a:t>
                      </a:r>
                    </a:p>
                    <a:p>
                      <a:pPr algn="ctr"/>
                      <a:endParaRPr lang="ru-RU" sz="1500" b="1" dirty="0">
                        <a:solidFill>
                          <a:srgbClr val="171F39"/>
                        </a:solidFill>
                        <a:latin typeface="+mn-lt"/>
                        <a:cs typeface="Times New Roman" panose="02020603050405020304" pitchFamily="18" charset="0"/>
                      </a:endParaRPr>
                    </a:p>
                  </a:txBody>
                  <a:tcPr marL="130703" marR="130703" marT="65353" marB="653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ru-RU" sz="1500" b="1" dirty="0">
                          <a:solidFill>
                            <a:srgbClr val="171F39"/>
                          </a:solidFill>
                          <a:effectLst/>
                          <a:latin typeface="+mn-lt"/>
                          <a:ea typeface="+mn-ea"/>
                          <a:cs typeface="Times New Roman" panose="02020603050405020304" pitchFamily="18" charset="0"/>
                        </a:rPr>
                        <a:t>Анализ результатов мониторинга ресурсного обеспечения введения учебного предмета «Основы безопасности и защиты Родины» </a:t>
                      </a:r>
                      <a:endParaRPr lang="ru-RU" sz="1500" b="1" dirty="0">
                        <a:solidFill>
                          <a:srgbClr val="171F39"/>
                        </a:solidFill>
                        <a:latin typeface="+mn-lt"/>
                        <a:cs typeface="Times New Roman" panose="02020603050405020304" pitchFamily="18" charset="0"/>
                      </a:endParaRPr>
                    </a:p>
                  </a:txBody>
                  <a:tcPr marL="130703" marR="130703" marT="65353" marB="653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ru-RU" sz="1500" b="1">
                          <a:solidFill>
                            <a:srgbClr val="171F39"/>
                          </a:solidFill>
                          <a:effectLst/>
                          <a:latin typeface="+mn-lt"/>
                          <a:ea typeface="+mn-ea"/>
                          <a:cs typeface="Times New Roman" panose="02020603050405020304" pitchFamily="18" charset="0"/>
                        </a:rPr>
                        <a:t>19-20 июня 2024 года </a:t>
                      </a:r>
                      <a:endParaRPr lang="ru-RU" sz="1500" b="1" dirty="0">
                        <a:solidFill>
                          <a:srgbClr val="171F39"/>
                        </a:solidFill>
                        <a:latin typeface="+mn-lt"/>
                        <a:cs typeface="Times New Roman" panose="02020603050405020304" pitchFamily="18" charset="0"/>
                      </a:endParaRPr>
                    </a:p>
                  </a:txBody>
                  <a:tcPr marL="130703" marR="130703" marT="65353" marB="653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ru-RU" sz="1500" b="1" dirty="0">
                          <a:solidFill>
                            <a:srgbClr val="171F39"/>
                          </a:solidFill>
                          <a:effectLst/>
                          <a:latin typeface="+mn-lt"/>
                          <a:ea typeface="+mn-ea"/>
                          <a:cs typeface="Times New Roman" panose="02020603050405020304" pitchFamily="18" charset="0"/>
                        </a:rPr>
                        <a:t>Администрация школы </a:t>
                      </a:r>
                      <a:endParaRPr lang="ru-RU" sz="1500" b="1" dirty="0">
                        <a:solidFill>
                          <a:srgbClr val="171F39"/>
                        </a:solidFill>
                        <a:latin typeface="+mn-lt"/>
                        <a:cs typeface="Times New Roman" panose="02020603050405020304" pitchFamily="18" charset="0"/>
                      </a:endParaRPr>
                    </a:p>
                  </a:txBody>
                  <a:tcPr marL="130703" marR="130703" marT="65353" marB="653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09984199"/>
                  </a:ext>
                </a:extLst>
              </a:tr>
              <a:tr h="586663">
                <a:tc>
                  <a:txBody>
                    <a:bodyPr/>
                    <a:lstStyle/>
                    <a:p>
                      <a:pPr algn="ctr"/>
                      <a:r>
                        <a:rPr lang="ru-RU" sz="1500" b="1" dirty="0">
                          <a:solidFill>
                            <a:srgbClr val="171F39"/>
                          </a:solidFill>
                          <a:latin typeface="+mn-lt"/>
                          <a:cs typeface="Times New Roman" panose="02020603050405020304" pitchFamily="18" charset="0"/>
                        </a:rPr>
                        <a:t>1.</a:t>
                      </a:r>
                      <a:r>
                        <a:rPr lang="en-US" sz="1500" b="1" dirty="0">
                          <a:solidFill>
                            <a:srgbClr val="171F39"/>
                          </a:solidFill>
                          <a:latin typeface="+mn-lt"/>
                          <a:cs typeface="Times New Roman" panose="02020603050405020304" pitchFamily="18" charset="0"/>
                        </a:rPr>
                        <a:t>3</a:t>
                      </a:r>
                      <a:endParaRPr lang="ru-RU" sz="1500" b="1" dirty="0">
                        <a:solidFill>
                          <a:srgbClr val="171F39"/>
                        </a:solidFill>
                        <a:latin typeface="+mn-lt"/>
                        <a:cs typeface="Times New Roman" panose="02020603050405020304" pitchFamily="18" charset="0"/>
                      </a:endParaRPr>
                    </a:p>
                  </a:txBody>
                  <a:tcPr marL="130703" marR="130703" marT="65353" marB="653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270" marR="40005" algn="ctr">
                        <a:lnSpc>
                          <a:spcPct val="107000"/>
                        </a:lnSpc>
                        <a:spcAft>
                          <a:spcPts val="800"/>
                        </a:spcAft>
                      </a:pPr>
                      <a:r>
                        <a:rPr lang="ru-RU" sz="1500" b="1" dirty="0">
                          <a:solidFill>
                            <a:srgbClr val="171F39"/>
                          </a:solidFill>
                          <a:effectLst/>
                          <a:latin typeface="+mn-lt"/>
                          <a:ea typeface="+mn-ea"/>
                          <a:cs typeface="Times New Roman" panose="02020603050405020304" pitchFamily="18" charset="0"/>
                        </a:rPr>
                        <a:t>Информирование общественности через официальный сайт, социальные сети о введении учебного предмета «Основы безопасности и защиты Родины» </a:t>
                      </a:r>
                      <a:endParaRPr lang="ru-RU" sz="1500" b="1" dirty="0">
                        <a:solidFill>
                          <a:srgbClr val="171F39"/>
                        </a:solidFill>
                        <a:effectLst/>
                        <a:latin typeface="+mn-lt"/>
                        <a:ea typeface="Calibri" panose="020F0502020204030204" pitchFamily="34" charset="0"/>
                        <a:cs typeface="Times New Roman" panose="02020603050405020304" pitchFamily="18" charset="0"/>
                      </a:endParaRPr>
                    </a:p>
                  </a:txBody>
                  <a:tcPr marL="130703" marR="130703" marT="65353" marB="653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ru-RU" sz="1500" b="1" dirty="0">
                          <a:solidFill>
                            <a:srgbClr val="171F39"/>
                          </a:solidFill>
                          <a:effectLst/>
                          <a:latin typeface="+mn-lt"/>
                          <a:ea typeface="+mn-ea"/>
                          <a:cs typeface="Times New Roman" panose="02020603050405020304" pitchFamily="18" charset="0"/>
                        </a:rPr>
                        <a:t>постоянно</a:t>
                      </a:r>
                      <a:r>
                        <a:rPr lang="ru-RU" sz="1500" b="1" dirty="0">
                          <a:solidFill>
                            <a:srgbClr val="171F39"/>
                          </a:solidFill>
                          <a:effectLst/>
                          <a:latin typeface="+mn-lt"/>
                          <a:cs typeface="Times New Roman" panose="02020603050405020304" pitchFamily="18" charset="0"/>
                        </a:rPr>
                        <a:t> </a:t>
                      </a:r>
                      <a:endParaRPr lang="ru-RU" sz="1500" b="1" dirty="0">
                        <a:solidFill>
                          <a:srgbClr val="171F39"/>
                        </a:solidFill>
                        <a:latin typeface="+mn-lt"/>
                        <a:cs typeface="Times New Roman" panose="02020603050405020304" pitchFamily="18" charset="0"/>
                      </a:endParaRPr>
                    </a:p>
                  </a:txBody>
                  <a:tcPr marL="130703" marR="130703" marT="65353" marB="653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ru-RU" sz="1500" b="1" dirty="0">
                          <a:solidFill>
                            <a:srgbClr val="171F39"/>
                          </a:solidFill>
                          <a:effectLst/>
                          <a:latin typeface="+mn-lt"/>
                          <a:ea typeface="+mn-ea"/>
                          <a:cs typeface="Times New Roman" panose="02020603050405020304" pitchFamily="18" charset="0"/>
                        </a:rPr>
                        <a:t>Администрация школы </a:t>
                      </a:r>
                      <a:endParaRPr lang="ru-RU" sz="1500" b="1" dirty="0">
                        <a:solidFill>
                          <a:srgbClr val="171F39"/>
                        </a:solidFill>
                        <a:latin typeface="+mn-lt"/>
                        <a:cs typeface="Times New Roman" panose="02020603050405020304" pitchFamily="18" charset="0"/>
                      </a:endParaRPr>
                    </a:p>
                  </a:txBody>
                  <a:tcPr marL="130703" marR="130703" marT="65353" marB="653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33750763"/>
                  </a:ext>
                </a:extLst>
              </a:tr>
              <a:tr h="349376">
                <a:tc gridSpan="4">
                  <a:txBody>
                    <a:bodyPr/>
                    <a:lstStyle/>
                    <a:p>
                      <a:pPr algn="ctr"/>
                      <a:r>
                        <a:rPr lang="ru-RU" sz="1500" b="1" dirty="0">
                          <a:solidFill>
                            <a:srgbClr val="171F39"/>
                          </a:solidFill>
                          <a:effectLst/>
                          <a:latin typeface="+mn-lt"/>
                          <a:ea typeface="+mn-ea"/>
                          <a:cs typeface="Times New Roman" panose="02020603050405020304" pitchFamily="18" charset="0"/>
                        </a:rPr>
                        <a:t>2. Организация образовательного процесса </a:t>
                      </a:r>
                      <a:endParaRPr lang="ru-RU" sz="1500" b="1" dirty="0">
                        <a:solidFill>
                          <a:srgbClr val="171F39"/>
                        </a:solidFill>
                        <a:latin typeface="+mn-lt"/>
                        <a:cs typeface="Times New Roman" panose="02020603050405020304" pitchFamily="18" charset="0"/>
                      </a:endParaRPr>
                    </a:p>
                  </a:txBody>
                  <a:tcPr marL="130703" marR="130703" marT="65353" marB="653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lang="ru-RU" sz="1600" dirty="0">
                        <a:solidFill>
                          <a:schemeClr val="tx1"/>
                        </a:solidFill>
                        <a:latin typeface="Times New Roman" panose="02020603050405020304" pitchFamily="18" charset="0"/>
                        <a:cs typeface="Times New Roman" panose="02020603050405020304" pitchFamily="18" charset="0"/>
                      </a:endParaRPr>
                    </a:p>
                  </a:txBody>
                  <a:tcPr marL="134087" marR="134087" marT="67044" marB="670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lang="ru-RU" sz="1600" dirty="0">
                        <a:solidFill>
                          <a:schemeClr val="tx1"/>
                        </a:solidFill>
                        <a:latin typeface="Times New Roman" panose="02020603050405020304" pitchFamily="18" charset="0"/>
                        <a:cs typeface="Times New Roman" panose="02020603050405020304" pitchFamily="18" charset="0"/>
                      </a:endParaRPr>
                    </a:p>
                  </a:txBody>
                  <a:tcPr marL="134098" marR="134098" marT="67050" marB="67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01433924"/>
                  </a:ext>
                </a:extLst>
              </a:tr>
              <a:tr h="854922">
                <a:tc>
                  <a:txBody>
                    <a:bodyPr/>
                    <a:lstStyle/>
                    <a:p>
                      <a:pPr algn="ctr"/>
                      <a:r>
                        <a:rPr lang="en-US" sz="1500" b="1" dirty="0">
                          <a:solidFill>
                            <a:srgbClr val="171F39"/>
                          </a:solidFill>
                          <a:latin typeface="+mn-lt"/>
                          <a:cs typeface="Times New Roman" panose="02020603050405020304" pitchFamily="18" charset="0"/>
                        </a:rPr>
                        <a:t>2</a:t>
                      </a:r>
                      <a:r>
                        <a:rPr lang="ru-RU" sz="1500" b="1" dirty="0">
                          <a:solidFill>
                            <a:srgbClr val="171F39"/>
                          </a:solidFill>
                          <a:latin typeface="+mn-lt"/>
                          <a:cs typeface="Times New Roman" panose="02020603050405020304" pitchFamily="18" charset="0"/>
                        </a:rPr>
                        <a:t>.1</a:t>
                      </a:r>
                    </a:p>
                  </a:txBody>
                  <a:tcPr marL="130703" marR="130703" marT="65353" marB="653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270" marR="40640" algn="ctr">
                        <a:lnSpc>
                          <a:spcPct val="99000"/>
                        </a:lnSpc>
                        <a:spcAft>
                          <a:spcPts val="800"/>
                        </a:spcAft>
                      </a:pPr>
                      <a:r>
                        <a:rPr lang="ru-RU" sz="1500" b="1" dirty="0">
                          <a:solidFill>
                            <a:srgbClr val="171F39"/>
                          </a:solidFill>
                          <a:effectLst/>
                          <a:latin typeface="+mn-lt"/>
                          <a:ea typeface="Times New Roman" panose="02020603050405020304" pitchFamily="18" charset="0"/>
                          <a:cs typeface="Times New Roman" panose="02020603050405020304" pitchFamily="18" charset="0"/>
                        </a:rPr>
                        <a:t>Внесение изменений в основные образовательные программы в части учебного предмета «Основы безопасности и защиты Родины», в том числе проведение учебных сборов (8 и 10 классы) в соответствии с разработанными программами учебных сборов</a:t>
                      </a:r>
                      <a:endParaRPr lang="ru-RU" sz="1500" b="1" dirty="0">
                        <a:solidFill>
                          <a:srgbClr val="171F39"/>
                        </a:solidFill>
                        <a:effectLst/>
                        <a:latin typeface="+mn-lt"/>
                        <a:ea typeface="Calibri" panose="020F0502020204030204" pitchFamily="34" charset="0"/>
                        <a:cs typeface="Times New Roman" panose="02020603050405020304" pitchFamily="18" charset="0"/>
                      </a:endParaRPr>
                    </a:p>
                  </a:txBody>
                  <a:tcPr marL="65606" marR="29708" marT="557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ru-RU" sz="1500" b="1" dirty="0">
                          <a:solidFill>
                            <a:srgbClr val="171F39"/>
                          </a:solidFill>
                          <a:effectLst/>
                          <a:latin typeface="+mn-lt"/>
                          <a:ea typeface="+mn-ea"/>
                          <a:cs typeface="Times New Roman" panose="02020603050405020304" pitchFamily="18" charset="0"/>
                        </a:rPr>
                        <a:t>до 1 июля 2024 года </a:t>
                      </a:r>
                      <a:endParaRPr lang="ru-RU" sz="1500" b="1" dirty="0">
                        <a:solidFill>
                          <a:srgbClr val="171F39"/>
                        </a:solidFill>
                        <a:latin typeface="+mn-lt"/>
                        <a:cs typeface="Times New Roman" panose="02020603050405020304" pitchFamily="18" charset="0"/>
                      </a:endParaRPr>
                    </a:p>
                  </a:txBody>
                  <a:tcPr marL="130703" marR="130703" marT="65353" marB="653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ru-RU" sz="1500" b="1" dirty="0">
                          <a:solidFill>
                            <a:srgbClr val="171F39"/>
                          </a:solidFill>
                          <a:effectLst/>
                          <a:latin typeface="+mn-lt"/>
                          <a:ea typeface="+mn-ea"/>
                          <a:cs typeface="Times New Roman" panose="02020603050405020304" pitchFamily="18" charset="0"/>
                        </a:rPr>
                        <a:t>Администрация школы </a:t>
                      </a:r>
                      <a:endParaRPr lang="ru-RU" sz="1500" b="1" dirty="0">
                        <a:solidFill>
                          <a:srgbClr val="171F39"/>
                        </a:solidFill>
                        <a:latin typeface="+mn-lt"/>
                        <a:cs typeface="Times New Roman" panose="02020603050405020304" pitchFamily="18" charset="0"/>
                      </a:endParaRPr>
                    </a:p>
                  </a:txBody>
                  <a:tcPr marL="130703" marR="130703" marT="65353" marB="653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89230172"/>
                  </a:ext>
                </a:extLst>
              </a:tr>
              <a:tr h="678439">
                <a:tc>
                  <a:txBody>
                    <a:bodyPr/>
                    <a:lstStyle/>
                    <a:p>
                      <a:pPr algn="ctr"/>
                      <a:r>
                        <a:rPr lang="en-US" sz="1500" b="1" dirty="0">
                          <a:solidFill>
                            <a:srgbClr val="171F39"/>
                          </a:solidFill>
                          <a:latin typeface="+mn-lt"/>
                          <a:cs typeface="Times New Roman" panose="02020603050405020304" pitchFamily="18" charset="0"/>
                        </a:rPr>
                        <a:t>2</a:t>
                      </a:r>
                      <a:r>
                        <a:rPr lang="ru-RU" sz="1500" b="1" dirty="0">
                          <a:solidFill>
                            <a:srgbClr val="171F39"/>
                          </a:solidFill>
                          <a:latin typeface="+mn-lt"/>
                          <a:cs typeface="Times New Roman" panose="02020603050405020304" pitchFamily="18" charset="0"/>
                        </a:rPr>
                        <a:t>.</a:t>
                      </a:r>
                      <a:r>
                        <a:rPr lang="en-US" sz="1500" b="1" dirty="0">
                          <a:solidFill>
                            <a:srgbClr val="171F39"/>
                          </a:solidFill>
                          <a:latin typeface="+mn-lt"/>
                          <a:cs typeface="Times New Roman" panose="02020603050405020304" pitchFamily="18" charset="0"/>
                        </a:rPr>
                        <a:t>2</a:t>
                      </a:r>
                      <a:endParaRPr lang="ru-RU" sz="1500" b="1" dirty="0">
                        <a:solidFill>
                          <a:srgbClr val="171F39"/>
                        </a:solidFill>
                        <a:latin typeface="+mn-lt"/>
                        <a:cs typeface="Times New Roman" panose="02020603050405020304" pitchFamily="18" charset="0"/>
                      </a:endParaRPr>
                    </a:p>
                  </a:txBody>
                  <a:tcPr marL="130703" marR="130703" marT="65353" marB="653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270" marR="37465" algn="ctr">
                        <a:lnSpc>
                          <a:spcPct val="107000"/>
                        </a:lnSpc>
                        <a:spcAft>
                          <a:spcPts val="800"/>
                        </a:spcAft>
                      </a:pPr>
                      <a:r>
                        <a:rPr lang="ru-RU" sz="1500" b="1" dirty="0">
                          <a:solidFill>
                            <a:srgbClr val="171F39"/>
                          </a:solidFill>
                          <a:effectLst/>
                          <a:latin typeface="+mn-lt"/>
                          <a:ea typeface="+mn-ea"/>
                          <a:cs typeface="Times New Roman" panose="02020603050405020304" pitchFamily="18" charset="0"/>
                        </a:rPr>
                        <a:t>Привлечение к проведению учебных сборов, обучающихся 8 и 10 классов Центров военно-патриотического воспитания молодежи («Авангард» или «Патриот»)</a:t>
                      </a:r>
                      <a:r>
                        <a:rPr lang="ru-RU" sz="1500" b="1" dirty="0">
                          <a:solidFill>
                            <a:srgbClr val="171F39"/>
                          </a:solidFill>
                          <a:effectLst/>
                          <a:latin typeface="+mn-lt"/>
                          <a:cs typeface="Times New Roman" panose="02020603050405020304" pitchFamily="18" charset="0"/>
                        </a:rPr>
                        <a:t> </a:t>
                      </a:r>
                      <a:endParaRPr lang="ru-RU" sz="1500" b="1" dirty="0">
                        <a:solidFill>
                          <a:srgbClr val="171F39"/>
                        </a:solidFill>
                        <a:effectLst/>
                        <a:latin typeface="+mn-lt"/>
                        <a:ea typeface="Calibri" panose="020F0502020204030204" pitchFamily="34" charset="0"/>
                        <a:cs typeface="Times New Roman" panose="02020603050405020304" pitchFamily="18" charset="0"/>
                      </a:endParaRPr>
                    </a:p>
                  </a:txBody>
                  <a:tcPr marL="65612" marR="29711" marT="557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ru-RU" sz="1500" b="1">
                          <a:solidFill>
                            <a:srgbClr val="171F39"/>
                          </a:solidFill>
                          <a:effectLst/>
                          <a:latin typeface="+mn-lt"/>
                          <a:ea typeface="+mn-ea"/>
                          <a:cs typeface="Times New Roman" panose="02020603050405020304" pitchFamily="18" charset="0"/>
                        </a:rPr>
                        <a:t>до 31 августа 2024 года </a:t>
                      </a:r>
                      <a:endParaRPr lang="ru-RU" sz="1500" b="1" dirty="0">
                        <a:solidFill>
                          <a:srgbClr val="171F39"/>
                        </a:solidFill>
                        <a:latin typeface="+mn-lt"/>
                        <a:cs typeface="Times New Roman" panose="02020603050405020304" pitchFamily="18" charset="0"/>
                      </a:endParaRPr>
                    </a:p>
                  </a:txBody>
                  <a:tcPr marL="130703" marR="130703" marT="65353" marB="653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ru-RU" sz="1500" b="1" dirty="0">
                          <a:solidFill>
                            <a:srgbClr val="171F39"/>
                          </a:solidFill>
                          <a:effectLst/>
                          <a:latin typeface="+mn-lt"/>
                          <a:ea typeface="+mn-ea"/>
                          <a:cs typeface="Times New Roman" panose="02020603050405020304" pitchFamily="18" charset="0"/>
                        </a:rPr>
                        <a:t>Администрация школы </a:t>
                      </a:r>
                      <a:endParaRPr lang="ru-RU" sz="1500" b="1" dirty="0">
                        <a:solidFill>
                          <a:srgbClr val="171F39"/>
                        </a:solidFill>
                        <a:latin typeface="+mn-lt"/>
                        <a:cs typeface="Times New Roman" panose="02020603050405020304" pitchFamily="18" charset="0"/>
                      </a:endParaRPr>
                    </a:p>
                  </a:txBody>
                  <a:tcPr marL="130703" marR="130703" marT="65353" marB="653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14461011"/>
                  </a:ext>
                </a:extLst>
              </a:tr>
              <a:tr h="571659">
                <a:tc>
                  <a:txBody>
                    <a:bodyPr/>
                    <a:lstStyle/>
                    <a:p>
                      <a:pPr algn="ctr"/>
                      <a:r>
                        <a:rPr lang="en-US" sz="1500" b="1" dirty="0">
                          <a:solidFill>
                            <a:srgbClr val="171F39"/>
                          </a:solidFill>
                          <a:latin typeface="+mn-lt"/>
                          <a:cs typeface="Times New Roman" panose="02020603050405020304" pitchFamily="18" charset="0"/>
                        </a:rPr>
                        <a:t>2</a:t>
                      </a:r>
                      <a:r>
                        <a:rPr lang="ru-RU" sz="1500" b="1" dirty="0">
                          <a:solidFill>
                            <a:srgbClr val="171F39"/>
                          </a:solidFill>
                          <a:latin typeface="+mn-lt"/>
                          <a:cs typeface="Times New Roman" panose="02020603050405020304" pitchFamily="18" charset="0"/>
                        </a:rPr>
                        <a:t>.</a:t>
                      </a:r>
                      <a:r>
                        <a:rPr lang="en-US" sz="1500" b="1" dirty="0">
                          <a:solidFill>
                            <a:srgbClr val="171F39"/>
                          </a:solidFill>
                          <a:latin typeface="+mn-lt"/>
                          <a:cs typeface="Times New Roman" panose="02020603050405020304" pitchFamily="18" charset="0"/>
                        </a:rPr>
                        <a:t>3</a:t>
                      </a:r>
                      <a:endParaRPr lang="ru-RU" sz="1500" b="1" dirty="0">
                        <a:solidFill>
                          <a:srgbClr val="171F39"/>
                        </a:solidFill>
                        <a:latin typeface="+mn-lt"/>
                        <a:cs typeface="Times New Roman" panose="02020603050405020304" pitchFamily="18" charset="0"/>
                      </a:endParaRPr>
                    </a:p>
                  </a:txBody>
                  <a:tcPr marL="130703" marR="130703" marT="65353" marB="653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270" marR="36830" algn="ctr">
                        <a:lnSpc>
                          <a:spcPct val="107000"/>
                        </a:lnSpc>
                        <a:spcAft>
                          <a:spcPts val="800"/>
                        </a:spcAft>
                      </a:pPr>
                      <a:r>
                        <a:rPr lang="ru-RU" sz="1500" b="1" dirty="0">
                          <a:solidFill>
                            <a:srgbClr val="171F39"/>
                          </a:solidFill>
                          <a:effectLst/>
                          <a:latin typeface="+mn-lt"/>
                          <a:ea typeface="+mn-ea"/>
                          <a:cs typeface="Times New Roman" panose="02020603050405020304" pitchFamily="18" charset="0"/>
                        </a:rPr>
                        <a:t>Приведение названия учебного кабинета в соответствие названию учебного предмета «Основы безопасности и защиты  Родины» </a:t>
                      </a:r>
                      <a:endParaRPr lang="ru-RU" sz="1500" b="1" dirty="0">
                        <a:solidFill>
                          <a:srgbClr val="171F39"/>
                        </a:solidFill>
                        <a:effectLst/>
                        <a:latin typeface="+mn-lt"/>
                        <a:ea typeface="Calibri" panose="020F0502020204030204" pitchFamily="34" charset="0"/>
                        <a:cs typeface="Times New Roman" panose="02020603050405020304" pitchFamily="18" charset="0"/>
                      </a:endParaRPr>
                    </a:p>
                  </a:txBody>
                  <a:tcPr marL="65612" marR="29711" marT="557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800"/>
                        </a:spcAft>
                      </a:pPr>
                      <a:r>
                        <a:rPr lang="ru-RU" sz="1500" b="1" dirty="0">
                          <a:solidFill>
                            <a:srgbClr val="171F39"/>
                          </a:solidFill>
                          <a:effectLst/>
                          <a:latin typeface="+mn-lt"/>
                          <a:ea typeface="Times New Roman" panose="02020603050405020304" pitchFamily="18" charset="0"/>
                          <a:cs typeface="Times New Roman" panose="02020603050405020304" pitchFamily="18" charset="0"/>
                        </a:rPr>
                        <a:t>июнь –август  2024 года</a:t>
                      </a:r>
                      <a:endParaRPr lang="ru-RU" sz="1500" b="1" dirty="0">
                        <a:solidFill>
                          <a:srgbClr val="171F39"/>
                        </a:solidFill>
                        <a:effectLst/>
                        <a:latin typeface="+mn-lt"/>
                        <a:ea typeface="Calibri" panose="020F0502020204030204" pitchFamily="34" charset="0"/>
                        <a:cs typeface="Times New Roman" panose="02020603050405020304" pitchFamily="18" charset="0"/>
                      </a:endParaRPr>
                    </a:p>
                  </a:txBody>
                  <a:tcPr marL="65612" marR="29711" marT="557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ru-RU" sz="1500" b="1" dirty="0">
                          <a:solidFill>
                            <a:srgbClr val="171F39"/>
                          </a:solidFill>
                          <a:effectLst/>
                          <a:latin typeface="+mn-lt"/>
                          <a:ea typeface="+mn-ea"/>
                          <a:cs typeface="Times New Roman" panose="02020603050405020304" pitchFamily="18" charset="0"/>
                        </a:rPr>
                        <a:t>Администрация школы </a:t>
                      </a:r>
                      <a:endParaRPr lang="ru-RU" sz="1500" b="1" dirty="0">
                        <a:solidFill>
                          <a:srgbClr val="171F39"/>
                        </a:solidFill>
                        <a:latin typeface="+mn-lt"/>
                        <a:cs typeface="Times New Roman" panose="02020603050405020304" pitchFamily="18" charset="0"/>
                      </a:endParaRPr>
                    </a:p>
                  </a:txBody>
                  <a:tcPr marL="130703" marR="130703" marT="65353" marB="653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0412647"/>
                  </a:ext>
                </a:extLst>
              </a:tr>
              <a:tr h="908070">
                <a:tc>
                  <a:txBody>
                    <a:bodyPr/>
                    <a:lstStyle/>
                    <a:p>
                      <a:pPr algn="ctr"/>
                      <a:r>
                        <a:rPr lang="ru-RU" sz="1500" b="1" dirty="0">
                          <a:solidFill>
                            <a:srgbClr val="171F39"/>
                          </a:solidFill>
                          <a:latin typeface="+mn-lt"/>
                          <a:cs typeface="Times New Roman" panose="02020603050405020304" pitchFamily="18" charset="0"/>
                        </a:rPr>
                        <a:t>2.4</a:t>
                      </a:r>
                    </a:p>
                  </a:txBody>
                  <a:tcPr marL="130703" marR="130703" marT="65353" marB="653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270" marR="36830" algn="ctr">
                        <a:lnSpc>
                          <a:spcPct val="107000"/>
                        </a:lnSpc>
                        <a:spcAft>
                          <a:spcPts val="800"/>
                        </a:spcAft>
                      </a:pPr>
                      <a:r>
                        <a:rPr lang="ru-RU" sz="1500" b="1" dirty="0">
                          <a:solidFill>
                            <a:srgbClr val="171F39"/>
                          </a:solidFill>
                          <a:effectLst/>
                          <a:latin typeface="+mn-lt"/>
                          <a:ea typeface="+mn-ea"/>
                          <a:cs typeface="Times New Roman" panose="02020603050405020304" pitchFamily="18" charset="0"/>
                        </a:rPr>
                        <a:t>Разработка и реализация комплекса мер по обеспечению условий реализации  учебного предмета «Основы безопасности и защиты Родины» в соответствии с требованиями к материально- техническому обеспечению образовательного процесса</a:t>
                      </a:r>
                      <a:r>
                        <a:rPr lang="ru-RU" sz="1500" b="1" dirty="0">
                          <a:solidFill>
                            <a:srgbClr val="171F39"/>
                          </a:solidFill>
                          <a:effectLst/>
                          <a:latin typeface="+mn-lt"/>
                          <a:cs typeface="Times New Roman" panose="02020603050405020304" pitchFamily="18" charset="0"/>
                        </a:rPr>
                        <a:t> </a:t>
                      </a:r>
                      <a:endParaRPr lang="ru-RU" sz="1500" b="1" dirty="0">
                        <a:solidFill>
                          <a:srgbClr val="171F39"/>
                        </a:solidFill>
                        <a:effectLst/>
                        <a:latin typeface="+mn-lt"/>
                        <a:ea typeface="Calibri" panose="020F0502020204030204" pitchFamily="34" charset="0"/>
                        <a:cs typeface="Times New Roman" panose="02020603050405020304" pitchFamily="18" charset="0"/>
                      </a:endParaRPr>
                    </a:p>
                  </a:txBody>
                  <a:tcPr marL="65612" marR="29711" marT="557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800"/>
                        </a:spcAft>
                      </a:pPr>
                      <a:r>
                        <a:rPr lang="ru-RU" sz="1500" b="1" dirty="0">
                          <a:solidFill>
                            <a:srgbClr val="171F39"/>
                          </a:solidFill>
                          <a:effectLst/>
                          <a:latin typeface="+mn-lt"/>
                          <a:ea typeface="+mn-ea"/>
                          <a:cs typeface="Times New Roman" panose="02020603050405020304" pitchFamily="18" charset="0"/>
                        </a:rPr>
                        <a:t>июнь –август  2024 года</a:t>
                      </a:r>
                      <a:r>
                        <a:rPr lang="ru-RU" sz="1500" b="1" dirty="0">
                          <a:solidFill>
                            <a:srgbClr val="171F39"/>
                          </a:solidFill>
                          <a:effectLst/>
                          <a:latin typeface="+mn-lt"/>
                          <a:cs typeface="Times New Roman" panose="02020603050405020304" pitchFamily="18" charset="0"/>
                        </a:rPr>
                        <a:t> </a:t>
                      </a:r>
                      <a:endParaRPr lang="ru-RU" sz="1500" b="1" dirty="0">
                        <a:solidFill>
                          <a:srgbClr val="171F39"/>
                        </a:solidFill>
                        <a:effectLst/>
                        <a:latin typeface="+mn-lt"/>
                        <a:ea typeface="Calibri" panose="020F0502020204030204" pitchFamily="34" charset="0"/>
                        <a:cs typeface="Times New Roman" panose="02020603050405020304" pitchFamily="18" charset="0"/>
                      </a:endParaRPr>
                    </a:p>
                  </a:txBody>
                  <a:tcPr marL="65612" marR="29711" marT="557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ru-RU" sz="1500" b="1" dirty="0">
                          <a:solidFill>
                            <a:srgbClr val="171F39"/>
                          </a:solidFill>
                          <a:effectLst/>
                          <a:latin typeface="+mn-lt"/>
                          <a:ea typeface="+mn-ea"/>
                          <a:cs typeface="Times New Roman" panose="02020603050405020304" pitchFamily="18" charset="0"/>
                        </a:rPr>
                        <a:t>Администрация школы </a:t>
                      </a:r>
                      <a:endParaRPr lang="ru-RU" sz="1500" b="1" dirty="0">
                        <a:solidFill>
                          <a:srgbClr val="171F39"/>
                        </a:solidFill>
                        <a:latin typeface="+mn-lt"/>
                        <a:cs typeface="Times New Roman" panose="02020603050405020304" pitchFamily="18" charset="0"/>
                      </a:endParaRPr>
                    </a:p>
                    <a:p>
                      <a:pPr marL="0" marR="0" lvl="0" indent="0" algn="ctr" defTabSz="914400" eaLnBrk="1" fontAlgn="auto" latinLnBrk="0" hangingPunct="1">
                        <a:lnSpc>
                          <a:spcPct val="100000"/>
                        </a:lnSpc>
                        <a:spcBef>
                          <a:spcPts val="0"/>
                        </a:spcBef>
                        <a:spcAft>
                          <a:spcPts val="0"/>
                        </a:spcAft>
                        <a:buClrTx/>
                        <a:buSzTx/>
                        <a:buFontTx/>
                        <a:buNone/>
                        <a:tabLst/>
                        <a:defRPr/>
                      </a:pPr>
                      <a:endParaRPr lang="ru-RU" sz="1500" b="1" dirty="0">
                        <a:solidFill>
                          <a:srgbClr val="171F39"/>
                        </a:solidFill>
                        <a:latin typeface="+mn-lt"/>
                        <a:cs typeface="Times New Roman" panose="02020603050405020304" pitchFamily="18" charset="0"/>
                      </a:endParaRPr>
                    </a:p>
                  </a:txBody>
                  <a:tcPr marL="130703" marR="130703" marT="65353" marB="653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20601311"/>
                  </a:ext>
                </a:extLst>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203098" y="12902"/>
            <a:ext cx="11912702" cy="757555"/>
          </a:xfrm>
          <a:prstGeom prst="rect">
            <a:avLst/>
          </a:prstGeom>
        </p:spPr>
        <p:txBody>
          <a:bodyPr vert="horz" wrap="square" lIns="0" tIns="12700" rIns="0" bIns="0" rtlCol="0">
            <a:spAutoFit/>
          </a:bodyPr>
          <a:lstStyle/>
          <a:p>
            <a:pPr marL="12700" algn="ctr">
              <a:lnSpc>
                <a:spcPct val="100000"/>
              </a:lnSpc>
              <a:spcBef>
                <a:spcPts val="100"/>
              </a:spcBef>
            </a:pPr>
            <a:r>
              <a:rPr sz="2400" spc="-10" dirty="0">
                <a:solidFill>
                  <a:srgbClr val="800000"/>
                </a:solidFill>
              </a:rPr>
              <a:t>Дорожная</a:t>
            </a:r>
            <a:r>
              <a:rPr sz="2400" spc="-20" dirty="0">
                <a:solidFill>
                  <a:srgbClr val="800000"/>
                </a:solidFill>
              </a:rPr>
              <a:t> </a:t>
            </a:r>
            <a:r>
              <a:rPr sz="2400" spc="-10" dirty="0">
                <a:solidFill>
                  <a:srgbClr val="800000"/>
                </a:solidFill>
              </a:rPr>
              <a:t>карта</a:t>
            </a:r>
            <a:r>
              <a:rPr sz="2400" spc="5" dirty="0">
                <a:solidFill>
                  <a:srgbClr val="800000"/>
                </a:solidFill>
              </a:rPr>
              <a:t> </a:t>
            </a:r>
            <a:r>
              <a:rPr sz="2400" spc="-5" dirty="0">
                <a:solidFill>
                  <a:srgbClr val="800000"/>
                </a:solidFill>
              </a:rPr>
              <a:t>по </a:t>
            </a:r>
            <a:r>
              <a:rPr sz="2400" spc="-10" dirty="0">
                <a:solidFill>
                  <a:srgbClr val="800000"/>
                </a:solidFill>
              </a:rPr>
              <a:t>введению</a:t>
            </a:r>
            <a:r>
              <a:rPr sz="2400" spc="20" dirty="0">
                <a:solidFill>
                  <a:srgbClr val="800000"/>
                </a:solidFill>
              </a:rPr>
              <a:t> </a:t>
            </a:r>
            <a:r>
              <a:rPr sz="2400" dirty="0">
                <a:solidFill>
                  <a:srgbClr val="800000"/>
                </a:solidFill>
              </a:rPr>
              <a:t>с</a:t>
            </a:r>
            <a:r>
              <a:rPr sz="2400" spc="-10" dirty="0">
                <a:solidFill>
                  <a:srgbClr val="800000"/>
                </a:solidFill>
              </a:rPr>
              <a:t> 01.09.2024</a:t>
            </a:r>
            <a:r>
              <a:rPr sz="2400" dirty="0">
                <a:solidFill>
                  <a:srgbClr val="800000"/>
                </a:solidFill>
              </a:rPr>
              <a:t> </a:t>
            </a:r>
            <a:r>
              <a:rPr sz="2400" spc="-5" dirty="0">
                <a:solidFill>
                  <a:srgbClr val="800000"/>
                </a:solidFill>
              </a:rPr>
              <a:t>учебного </a:t>
            </a:r>
            <a:r>
              <a:rPr sz="2400" spc="-10" dirty="0">
                <a:solidFill>
                  <a:srgbClr val="800000"/>
                </a:solidFill>
              </a:rPr>
              <a:t>предмета</a:t>
            </a:r>
            <a:endParaRPr sz="2400" dirty="0">
              <a:solidFill>
                <a:srgbClr val="800000"/>
              </a:solidFill>
            </a:endParaRPr>
          </a:p>
          <a:p>
            <a:pPr marL="12700" algn="ctr">
              <a:lnSpc>
                <a:spcPct val="100000"/>
              </a:lnSpc>
              <a:spcBef>
                <a:spcPts val="5"/>
              </a:spcBef>
            </a:pPr>
            <a:r>
              <a:rPr sz="2400" dirty="0">
                <a:solidFill>
                  <a:srgbClr val="800000"/>
                </a:solidFill>
              </a:rPr>
              <a:t>«Основы</a:t>
            </a:r>
            <a:r>
              <a:rPr sz="2400" spc="-25" dirty="0">
                <a:solidFill>
                  <a:srgbClr val="800000"/>
                </a:solidFill>
              </a:rPr>
              <a:t> </a:t>
            </a:r>
            <a:r>
              <a:rPr sz="2400" spc="-5" dirty="0">
                <a:solidFill>
                  <a:srgbClr val="800000"/>
                </a:solidFill>
              </a:rPr>
              <a:t>безопасности</a:t>
            </a:r>
            <a:r>
              <a:rPr sz="2400" spc="-25" dirty="0">
                <a:solidFill>
                  <a:srgbClr val="800000"/>
                </a:solidFill>
              </a:rPr>
              <a:t> </a:t>
            </a:r>
            <a:r>
              <a:rPr sz="2400" dirty="0">
                <a:solidFill>
                  <a:srgbClr val="800000"/>
                </a:solidFill>
              </a:rPr>
              <a:t>и </a:t>
            </a:r>
            <a:r>
              <a:rPr sz="2400" spc="-5" dirty="0">
                <a:solidFill>
                  <a:srgbClr val="800000"/>
                </a:solidFill>
              </a:rPr>
              <a:t>защиты</a:t>
            </a:r>
            <a:r>
              <a:rPr sz="2400" spc="10" dirty="0">
                <a:solidFill>
                  <a:srgbClr val="800000"/>
                </a:solidFill>
              </a:rPr>
              <a:t> </a:t>
            </a:r>
            <a:r>
              <a:rPr sz="2400" spc="-20" dirty="0">
                <a:solidFill>
                  <a:srgbClr val="800000"/>
                </a:solidFill>
              </a:rPr>
              <a:t>Родины»</a:t>
            </a:r>
            <a:r>
              <a:rPr sz="2400" spc="-5" dirty="0">
                <a:solidFill>
                  <a:srgbClr val="800000"/>
                </a:solidFill>
              </a:rPr>
              <a:t> (ОБЗР)</a:t>
            </a:r>
            <a:endParaRPr sz="2400" dirty="0">
              <a:solidFill>
                <a:srgbClr val="800000"/>
              </a:solidFill>
            </a:endParaRPr>
          </a:p>
        </p:txBody>
      </p:sp>
      <p:graphicFrame>
        <p:nvGraphicFramePr>
          <p:cNvPr id="5" name="Таблица 4">
            <a:extLst>
              <a:ext uri="{FF2B5EF4-FFF2-40B4-BE49-F238E27FC236}">
                <a16:creationId xmlns:a16="http://schemas.microsoft.com/office/drawing/2014/main" id="{CB72456D-B1B1-782E-0122-40F8212D222F}"/>
              </a:ext>
            </a:extLst>
          </p:cNvPr>
          <p:cNvGraphicFramePr>
            <a:graphicFrameLocks noGrp="1"/>
          </p:cNvGraphicFramePr>
          <p:nvPr>
            <p:extLst>
              <p:ext uri="{D42A27DB-BD31-4B8C-83A1-F6EECF244321}">
                <p14:modId xmlns:p14="http://schemas.microsoft.com/office/powerpoint/2010/main" val="933596669"/>
              </p:ext>
            </p:extLst>
          </p:nvPr>
        </p:nvGraphicFramePr>
        <p:xfrm>
          <a:off x="0" y="838200"/>
          <a:ext cx="12192000" cy="6006897"/>
        </p:xfrm>
        <a:graphic>
          <a:graphicData uri="http://schemas.openxmlformats.org/drawingml/2006/table">
            <a:tbl>
              <a:tblPr firstRow="1" bandRow="1">
                <a:tableStyleId>{5C22544A-7EE6-4342-B048-85BDC9FD1C3A}</a:tableStyleId>
              </a:tblPr>
              <a:tblGrid>
                <a:gridCol w="587910">
                  <a:extLst>
                    <a:ext uri="{9D8B030D-6E8A-4147-A177-3AD203B41FA5}">
                      <a16:colId xmlns:a16="http://schemas.microsoft.com/office/drawing/2014/main" val="2648640028"/>
                    </a:ext>
                  </a:extLst>
                </a:gridCol>
                <a:gridCol w="7413090">
                  <a:extLst>
                    <a:ext uri="{9D8B030D-6E8A-4147-A177-3AD203B41FA5}">
                      <a16:colId xmlns:a16="http://schemas.microsoft.com/office/drawing/2014/main" val="2589339931"/>
                    </a:ext>
                  </a:extLst>
                </a:gridCol>
                <a:gridCol w="2318749">
                  <a:extLst>
                    <a:ext uri="{9D8B030D-6E8A-4147-A177-3AD203B41FA5}">
                      <a16:colId xmlns:a16="http://schemas.microsoft.com/office/drawing/2014/main" val="3153199289"/>
                    </a:ext>
                  </a:extLst>
                </a:gridCol>
                <a:gridCol w="1872251">
                  <a:extLst>
                    <a:ext uri="{9D8B030D-6E8A-4147-A177-3AD203B41FA5}">
                      <a16:colId xmlns:a16="http://schemas.microsoft.com/office/drawing/2014/main" val="2406708139"/>
                    </a:ext>
                  </a:extLst>
                </a:gridCol>
              </a:tblGrid>
              <a:tr h="491288">
                <a:tc>
                  <a:txBody>
                    <a:bodyPr/>
                    <a:lstStyle/>
                    <a:p>
                      <a:pPr algn="ctr"/>
                      <a:r>
                        <a:rPr lang="ru-RU" sz="1500" b="1" dirty="0">
                          <a:solidFill>
                            <a:srgbClr val="171F39"/>
                          </a:solidFill>
                          <a:latin typeface="+mn-lt"/>
                          <a:cs typeface="Times New Roman" panose="02020603050405020304" pitchFamily="18" charset="0"/>
                        </a:rPr>
                        <a:t>№</a:t>
                      </a:r>
                    </a:p>
                  </a:txBody>
                  <a:tcPr marL="130703" marR="130703" marT="65353" marB="653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ru-RU" sz="1500" b="1" dirty="0">
                          <a:solidFill>
                            <a:srgbClr val="171F39"/>
                          </a:solidFill>
                          <a:latin typeface="+mn-lt"/>
                          <a:cs typeface="Times New Roman" panose="02020603050405020304" pitchFamily="18" charset="0"/>
                        </a:rPr>
                        <a:t>Наименование мероприятия</a:t>
                      </a:r>
                    </a:p>
                  </a:txBody>
                  <a:tcPr marL="130703" marR="130703" marT="65353" marB="653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ru-RU" sz="1500" b="1" dirty="0">
                          <a:solidFill>
                            <a:srgbClr val="171F39"/>
                          </a:solidFill>
                          <a:latin typeface="+mn-lt"/>
                          <a:cs typeface="Times New Roman" panose="02020603050405020304" pitchFamily="18" charset="0"/>
                        </a:rPr>
                        <a:t>Срок исполнения</a:t>
                      </a:r>
                    </a:p>
                  </a:txBody>
                  <a:tcPr marL="130703" marR="130703" marT="65353" marB="653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ru-RU" sz="1500" b="1" dirty="0">
                          <a:solidFill>
                            <a:srgbClr val="171F39"/>
                          </a:solidFill>
                          <a:latin typeface="+mn-lt"/>
                          <a:cs typeface="Times New Roman" panose="02020603050405020304" pitchFamily="18" charset="0"/>
                        </a:rPr>
                        <a:t>Ответственные</a:t>
                      </a:r>
                    </a:p>
                  </a:txBody>
                  <a:tcPr marL="130703" marR="130703" marT="65353" marB="653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881034404"/>
                  </a:ext>
                </a:extLst>
              </a:tr>
              <a:tr h="491288">
                <a:tc gridSpan="4">
                  <a:txBody>
                    <a:bodyPr/>
                    <a:lstStyle/>
                    <a:p>
                      <a:pPr marL="0" indent="0" algn="ctr">
                        <a:buNone/>
                      </a:pPr>
                      <a:r>
                        <a:rPr lang="en-US" sz="1500" b="1" dirty="0">
                          <a:solidFill>
                            <a:srgbClr val="171F39"/>
                          </a:solidFill>
                          <a:latin typeface="+mn-lt"/>
                          <a:cs typeface="Times New Roman" panose="02020603050405020304" pitchFamily="18" charset="0"/>
                        </a:rPr>
                        <a:t>3. </a:t>
                      </a:r>
                      <a:r>
                        <a:rPr lang="ru-RU" sz="1500" b="1" dirty="0">
                          <a:solidFill>
                            <a:srgbClr val="171F39"/>
                          </a:solidFill>
                          <a:latin typeface="+mn-lt"/>
                          <a:cs typeface="Times New Roman" panose="02020603050405020304" pitchFamily="18" charset="0"/>
                        </a:rPr>
                        <a:t>Кадровое обеспечение</a:t>
                      </a:r>
                    </a:p>
                  </a:txBody>
                  <a:tcPr marL="130703" marR="130703" marT="65353" marB="653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lang="ru-RU" sz="2600" dirty="0">
                        <a:solidFill>
                          <a:schemeClr val="tx1"/>
                        </a:solidFill>
                      </a:endParaRPr>
                    </a:p>
                  </a:txBody>
                  <a:tcPr marL="134087" marR="134087" marT="67044" marB="670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hMerge="1">
                  <a:txBody>
                    <a:bodyPr/>
                    <a:lstStyle/>
                    <a:p>
                      <a:pPr marL="514350" indent="-514350" algn="ctr">
                        <a:buAutoNum type="arabicPeriod"/>
                      </a:pPr>
                      <a:endParaRPr lang="ru-RU" sz="1600" dirty="0">
                        <a:solidFill>
                          <a:schemeClr val="tx1"/>
                        </a:solidFill>
                        <a:latin typeface="Times New Roman" panose="02020603050405020304" pitchFamily="18" charset="0"/>
                        <a:cs typeface="Times New Roman" panose="02020603050405020304" pitchFamily="18" charset="0"/>
                      </a:endParaRPr>
                    </a:p>
                  </a:txBody>
                  <a:tcPr marL="134098" marR="134098" marT="67050" marB="67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93626828"/>
                  </a:ext>
                </a:extLst>
              </a:tr>
              <a:tr h="657081">
                <a:tc>
                  <a:txBody>
                    <a:bodyPr/>
                    <a:lstStyle/>
                    <a:p>
                      <a:r>
                        <a:rPr lang="ru-RU" sz="1500" b="1" dirty="0">
                          <a:solidFill>
                            <a:srgbClr val="171F39"/>
                          </a:solidFill>
                          <a:latin typeface="+mn-lt"/>
                          <a:cs typeface="Times New Roman" panose="02020603050405020304" pitchFamily="18" charset="0"/>
                        </a:rPr>
                        <a:t>3.1</a:t>
                      </a:r>
                    </a:p>
                    <a:p>
                      <a:endParaRPr lang="ru-RU" sz="1500" b="1" dirty="0">
                        <a:solidFill>
                          <a:srgbClr val="171F39"/>
                        </a:solidFill>
                        <a:latin typeface="+mn-lt"/>
                        <a:cs typeface="Times New Roman" panose="02020603050405020304" pitchFamily="18" charset="0"/>
                      </a:endParaRPr>
                    </a:p>
                  </a:txBody>
                  <a:tcPr marL="130703" marR="130703" marT="65353" marB="653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270" marR="39370" algn="just">
                        <a:lnSpc>
                          <a:spcPct val="99000"/>
                        </a:lnSpc>
                        <a:spcAft>
                          <a:spcPts val="230"/>
                        </a:spcAft>
                      </a:pPr>
                      <a:r>
                        <a:rPr lang="ru-RU" sz="1500" b="1" dirty="0">
                          <a:solidFill>
                            <a:srgbClr val="171F39"/>
                          </a:solidFill>
                          <a:effectLst/>
                          <a:latin typeface="+mn-lt"/>
                          <a:ea typeface="Times New Roman" panose="02020603050405020304" pitchFamily="18" charset="0"/>
                          <a:cs typeface="Times New Roman" panose="02020603050405020304" pitchFamily="18" charset="0"/>
                        </a:rPr>
                        <a:t>Разработка должностных инструкций для педагогических работников, преподающих учебный предмет «Основы безопасности и защиты Родины» </a:t>
                      </a:r>
                      <a:endParaRPr lang="ru-RU" sz="1500" b="1" dirty="0">
                        <a:solidFill>
                          <a:srgbClr val="171F39"/>
                        </a:solidFill>
                        <a:effectLst/>
                        <a:latin typeface="+mn-lt"/>
                        <a:ea typeface="Calibri" panose="020F0502020204030204" pitchFamily="34" charset="0"/>
                        <a:cs typeface="Times New Roman" panose="02020603050405020304" pitchFamily="18" charset="0"/>
                      </a:endParaRPr>
                    </a:p>
                  </a:txBody>
                  <a:tcPr marL="67310" marR="30480" marT="571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90"/>
                        </a:spcAft>
                      </a:pPr>
                      <a:r>
                        <a:rPr lang="ru-RU" sz="1500" b="1" dirty="0">
                          <a:solidFill>
                            <a:srgbClr val="171F39"/>
                          </a:solidFill>
                          <a:effectLst/>
                          <a:latin typeface="+mn-lt"/>
                          <a:ea typeface="+mn-ea"/>
                          <a:cs typeface="Times New Roman" panose="02020603050405020304" pitchFamily="18" charset="0"/>
                        </a:rPr>
                        <a:t>до 31 августа 2024 года </a:t>
                      </a:r>
                      <a:endParaRPr lang="ru-RU" sz="1500" b="1" dirty="0">
                        <a:solidFill>
                          <a:srgbClr val="171F39"/>
                        </a:solidFill>
                        <a:effectLst/>
                        <a:latin typeface="+mn-lt"/>
                        <a:ea typeface="Calibri" panose="020F0502020204030204" pitchFamily="34" charset="0"/>
                        <a:cs typeface="Times New Roman" panose="02020603050405020304" pitchFamily="18" charset="0"/>
                      </a:endParaRPr>
                    </a:p>
                  </a:txBody>
                  <a:tcPr marL="65612" marR="29711" marT="557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ru-RU" sz="1500" b="1" dirty="0">
                          <a:solidFill>
                            <a:srgbClr val="171F39"/>
                          </a:solidFill>
                          <a:effectLst/>
                          <a:latin typeface="+mn-lt"/>
                          <a:ea typeface="+mn-ea"/>
                          <a:cs typeface="Times New Roman" panose="02020603050405020304" pitchFamily="18" charset="0"/>
                        </a:rPr>
                        <a:t>Администрация школы </a:t>
                      </a:r>
                      <a:endParaRPr lang="ru-RU" sz="1500" b="1" dirty="0">
                        <a:solidFill>
                          <a:srgbClr val="171F39"/>
                        </a:solidFill>
                        <a:latin typeface="+mn-lt"/>
                        <a:cs typeface="Times New Roman" panose="02020603050405020304" pitchFamily="18" charset="0"/>
                      </a:endParaRPr>
                    </a:p>
                  </a:txBody>
                  <a:tcPr marL="130703" marR="130703" marT="65353" marB="653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12180942"/>
                  </a:ext>
                </a:extLst>
              </a:tr>
              <a:tr h="632522">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ru-RU" sz="1500" b="1" dirty="0">
                          <a:solidFill>
                            <a:srgbClr val="171F39"/>
                          </a:solidFill>
                          <a:latin typeface="+mn-lt"/>
                          <a:cs typeface="Times New Roman" panose="02020603050405020304" pitchFamily="18" charset="0"/>
                        </a:rPr>
                        <a:t>3.2</a:t>
                      </a:r>
                    </a:p>
                    <a:p>
                      <a:endParaRPr lang="ru-RU" sz="1500" b="1" dirty="0">
                        <a:solidFill>
                          <a:srgbClr val="171F39"/>
                        </a:solidFill>
                        <a:latin typeface="+mn-lt"/>
                        <a:cs typeface="Times New Roman" panose="02020603050405020304" pitchFamily="18" charset="0"/>
                      </a:endParaRPr>
                    </a:p>
                  </a:txBody>
                  <a:tcPr marL="130703" marR="130703" marT="65353" marB="653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ru-RU" sz="1500" b="1" dirty="0">
                          <a:solidFill>
                            <a:srgbClr val="171F39"/>
                          </a:solidFill>
                          <a:effectLst/>
                          <a:latin typeface="+mn-lt"/>
                          <a:ea typeface="+mn-ea"/>
                          <a:cs typeface="Times New Roman" panose="02020603050405020304" pitchFamily="18" charset="0"/>
                        </a:rPr>
                        <a:t>Внесение изменений в штатное расписание  ОО 	 </a:t>
                      </a:r>
                      <a:endParaRPr lang="ru-RU" sz="1500" b="1" dirty="0">
                        <a:solidFill>
                          <a:srgbClr val="171F39"/>
                        </a:solidFill>
                        <a:latin typeface="+mn-lt"/>
                        <a:cs typeface="Times New Roman" panose="02020603050405020304" pitchFamily="18" charset="0"/>
                      </a:endParaRPr>
                    </a:p>
                  </a:txBody>
                  <a:tcPr marL="130703" marR="130703" marT="65353" marB="653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ru-RU" sz="1500" b="1" dirty="0">
                          <a:solidFill>
                            <a:srgbClr val="171F39"/>
                          </a:solidFill>
                          <a:effectLst/>
                          <a:latin typeface="+mn-lt"/>
                          <a:ea typeface="+mn-ea"/>
                          <a:cs typeface="Times New Roman" panose="02020603050405020304" pitchFamily="18" charset="0"/>
                        </a:rPr>
                        <a:t>до 31 августа 2024 года </a:t>
                      </a:r>
                      <a:endParaRPr lang="ru-RU" sz="1500" b="1" dirty="0">
                        <a:solidFill>
                          <a:srgbClr val="171F39"/>
                        </a:solidFill>
                        <a:latin typeface="+mn-lt"/>
                        <a:cs typeface="Times New Roman" panose="02020603050405020304" pitchFamily="18" charset="0"/>
                      </a:endParaRPr>
                    </a:p>
                  </a:txBody>
                  <a:tcPr marL="130703" marR="130703" marT="65353" marB="653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ru-RU" sz="1500" b="1" dirty="0">
                          <a:solidFill>
                            <a:srgbClr val="171F39"/>
                          </a:solidFill>
                          <a:effectLst/>
                          <a:latin typeface="+mn-lt"/>
                          <a:ea typeface="+mn-ea"/>
                          <a:cs typeface="Times New Roman" panose="02020603050405020304" pitchFamily="18" charset="0"/>
                        </a:rPr>
                        <a:t>Администрация школы </a:t>
                      </a:r>
                      <a:endParaRPr lang="ru-RU" sz="1500" b="1" dirty="0">
                        <a:solidFill>
                          <a:srgbClr val="171F39"/>
                        </a:solidFill>
                        <a:latin typeface="+mn-lt"/>
                        <a:cs typeface="Times New Roman" panose="02020603050405020304" pitchFamily="18" charset="0"/>
                      </a:endParaRPr>
                    </a:p>
                  </a:txBody>
                  <a:tcPr marL="130703" marR="130703" marT="65353" marB="653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09984199"/>
                  </a:ext>
                </a:extLst>
              </a:tr>
              <a:tr h="912290">
                <a:tc>
                  <a:txBody>
                    <a:bodyPr/>
                    <a:lstStyle/>
                    <a:p>
                      <a:r>
                        <a:rPr lang="ru-RU" sz="1500" b="1" dirty="0">
                          <a:solidFill>
                            <a:srgbClr val="171F39"/>
                          </a:solidFill>
                          <a:latin typeface="+mn-lt"/>
                          <a:cs typeface="Times New Roman" panose="02020603050405020304" pitchFamily="18" charset="0"/>
                        </a:rPr>
                        <a:t>3.</a:t>
                      </a:r>
                      <a:r>
                        <a:rPr lang="en-US" sz="1500" b="1" dirty="0">
                          <a:solidFill>
                            <a:srgbClr val="171F39"/>
                          </a:solidFill>
                          <a:latin typeface="+mn-lt"/>
                          <a:cs typeface="Times New Roman" panose="02020603050405020304" pitchFamily="18" charset="0"/>
                        </a:rPr>
                        <a:t>3</a:t>
                      </a:r>
                      <a:endParaRPr lang="ru-RU" sz="1500" b="1" dirty="0">
                        <a:solidFill>
                          <a:srgbClr val="171F39"/>
                        </a:solidFill>
                        <a:latin typeface="+mn-lt"/>
                        <a:cs typeface="Times New Roman" panose="02020603050405020304" pitchFamily="18" charset="0"/>
                      </a:endParaRPr>
                    </a:p>
                  </a:txBody>
                  <a:tcPr marL="130703" marR="130703" marT="65353" marB="653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270" marR="40005" algn="l">
                        <a:lnSpc>
                          <a:spcPct val="107000"/>
                        </a:lnSpc>
                        <a:spcAft>
                          <a:spcPts val="800"/>
                        </a:spcAft>
                      </a:pPr>
                      <a:r>
                        <a:rPr lang="ru-RU" sz="1500" b="1" dirty="0">
                          <a:solidFill>
                            <a:srgbClr val="171F39"/>
                          </a:solidFill>
                          <a:effectLst/>
                          <a:latin typeface="+mn-lt"/>
                          <a:ea typeface="+mn-ea"/>
                          <a:cs typeface="Times New Roman" panose="02020603050405020304" pitchFamily="18" charset="0"/>
                        </a:rPr>
                        <a:t>Внесение изменений в кадровые документы работников в части наименования должностей педагогических работников, преподающих учебный предмет «Основы безопасности и защиты  Родины» </a:t>
                      </a:r>
                      <a:endParaRPr lang="ru-RU" sz="1500" b="1" dirty="0">
                        <a:solidFill>
                          <a:srgbClr val="171F39"/>
                        </a:solidFill>
                        <a:effectLst/>
                        <a:latin typeface="+mn-lt"/>
                        <a:ea typeface="Calibri" panose="020F0502020204030204" pitchFamily="34" charset="0"/>
                        <a:cs typeface="Times New Roman" panose="02020603050405020304" pitchFamily="18" charset="0"/>
                      </a:endParaRPr>
                    </a:p>
                  </a:txBody>
                  <a:tcPr marL="130703" marR="130703" marT="65353" marB="653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270" marR="40005" algn="l">
                        <a:lnSpc>
                          <a:spcPct val="107000"/>
                        </a:lnSpc>
                        <a:spcAft>
                          <a:spcPts val="800"/>
                        </a:spcAft>
                      </a:pPr>
                      <a:r>
                        <a:rPr lang="ru-RU" sz="1500" b="1" dirty="0">
                          <a:solidFill>
                            <a:srgbClr val="171F39"/>
                          </a:solidFill>
                          <a:effectLst/>
                          <a:latin typeface="+mn-lt"/>
                          <a:ea typeface="+mn-ea"/>
                          <a:cs typeface="Times New Roman" panose="02020603050405020304" pitchFamily="18" charset="0"/>
                        </a:rPr>
                        <a:t>до 31 августа 2024 года </a:t>
                      </a:r>
                      <a:endParaRPr lang="ru-RU" sz="1500" b="1" dirty="0">
                        <a:solidFill>
                          <a:srgbClr val="171F39"/>
                        </a:solidFill>
                        <a:effectLst/>
                        <a:latin typeface="+mn-lt"/>
                        <a:ea typeface="Calibri" panose="020F0502020204030204" pitchFamily="34" charset="0"/>
                        <a:cs typeface="Times New Roman" panose="02020603050405020304" pitchFamily="18" charset="0"/>
                      </a:endParaRPr>
                    </a:p>
                  </a:txBody>
                  <a:tcPr marL="130703" marR="130703" marT="65353" marB="653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ru-RU" sz="1500" b="1" dirty="0">
                          <a:solidFill>
                            <a:srgbClr val="171F39"/>
                          </a:solidFill>
                          <a:effectLst/>
                          <a:latin typeface="+mn-lt"/>
                          <a:ea typeface="+mn-ea"/>
                          <a:cs typeface="Times New Roman" panose="02020603050405020304" pitchFamily="18" charset="0"/>
                        </a:rPr>
                        <a:t>Администрация школы </a:t>
                      </a:r>
                      <a:endParaRPr lang="ru-RU" sz="1500" b="1" dirty="0">
                        <a:solidFill>
                          <a:srgbClr val="171F39"/>
                        </a:solidFill>
                        <a:latin typeface="+mn-lt"/>
                        <a:cs typeface="Times New Roman" panose="02020603050405020304" pitchFamily="18" charset="0"/>
                      </a:endParaRPr>
                    </a:p>
                  </a:txBody>
                  <a:tcPr marL="130703" marR="130703" marT="65353" marB="653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33750763"/>
                  </a:ext>
                </a:extLst>
              </a:tr>
              <a:tr h="1121394">
                <a:tc>
                  <a:txBody>
                    <a:bodyPr/>
                    <a:lstStyle/>
                    <a:p>
                      <a:r>
                        <a:rPr lang="ru-RU" sz="1500" b="1" dirty="0">
                          <a:solidFill>
                            <a:srgbClr val="171F39"/>
                          </a:solidFill>
                          <a:latin typeface="+mn-lt"/>
                          <a:cs typeface="Times New Roman" panose="02020603050405020304" pitchFamily="18" charset="0"/>
                        </a:rPr>
                        <a:t>3.4</a:t>
                      </a:r>
                    </a:p>
                  </a:txBody>
                  <a:tcPr marL="130703" marR="130703" marT="65353" marB="653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270" marR="40640" algn="just">
                        <a:lnSpc>
                          <a:spcPct val="99000"/>
                        </a:lnSpc>
                        <a:spcAft>
                          <a:spcPts val="800"/>
                        </a:spcAft>
                      </a:pPr>
                      <a:r>
                        <a:rPr lang="ru-RU" sz="1500" b="1" dirty="0">
                          <a:solidFill>
                            <a:srgbClr val="171F39"/>
                          </a:solidFill>
                          <a:effectLst/>
                          <a:latin typeface="+mn-lt"/>
                          <a:ea typeface="+mn-ea"/>
                          <a:cs typeface="Times New Roman" panose="02020603050405020304" pitchFamily="18" charset="0"/>
                        </a:rPr>
                        <a:t>Направление  педагогических работников на  курсы повышения квалификация по программе «Учитель учебного предмета «Основы безопасности и защиты Родины» на базе федерального государственного образовательного учреждения высшего образования «Государственный университет просвещения» </a:t>
                      </a:r>
                      <a:endParaRPr lang="ru-RU" sz="1500" b="1" dirty="0">
                        <a:solidFill>
                          <a:srgbClr val="171F39"/>
                        </a:solidFill>
                        <a:effectLst/>
                        <a:latin typeface="+mn-lt"/>
                        <a:ea typeface="Calibri" panose="020F0502020204030204" pitchFamily="34" charset="0"/>
                        <a:cs typeface="Times New Roman" panose="02020603050405020304" pitchFamily="18" charset="0"/>
                      </a:endParaRPr>
                    </a:p>
                  </a:txBody>
                  <a:tcPr marL="65606" marR="29708" marT="557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ru-RU" sz="1500" b="1" dirty="0">
                          <a:solidFill>
                            <a:srgbClr val="171F39"/>
                          </a:solidFill>
                          <a:effectLst/>
                          <a:latin typeface="+mn-lt"/>
                          <a:ea typeface="+mn-ea"/>
                          <a:cs typeface="Times New Roman" panose="02020603050405020304" pitchFamily="18" charset="0"/>
                        </a:rPr>
                        <a:t>С 1 июня по 31 августа 2024 года</a:t>
                      </a:r>
                      <a:endParaRPr lang="ru-RU" sz="1500" b="1" dirty="0">
                        <a:solidFill>
                          <a:srgbClr val="171F39"/>
                        </a:solidFill>
                        <a:effectLst/>
                        <a:latin typeface="+mn-lt"/>
                        <a:ea typeface="Calibri" panose="020F0502020204030204" pitchFamily="34" charset="0"/>
                        <a:cs typeface="Times New Roman" panose="02020603050405020304" pitchFamily="18" charset="0"/>
                      </a:endParaRPr>
                    </a:p>
                  </a:txBody>
                  <a:tcPr marL="130703" marR="130703" marT="65353" marB="653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ru-RU" sz="1500" b="1" dirty="0">
                          <a:solidFill>
                            <a:srgbClr val="171F39"/>
                          </a:solidFill>
                          <a:effectLst/>
                          <a:latin typeface="+mn-lt"/>
                          <a:ea typeface="+mn-ea"/>
                          <a:cs typeface="Times New Roman" panose="02020603050405020304" pitchFamily="18" charset="0"/>
                        </a:rPr>
                        <a:t>Администрация школы </a:t>
                      </a:r>
                      <a:endParaRPr lang="ru-RU" sz="1500" b="1" dirty="0">
                        <a:solidFill>
                          <a:srgbClr val="171F39"/>
                        </a:solidFill>
                        <a:latin typeface="+mn-lt"/>
                        <a:cs typeface="Times New Roman" panose="02020603050405020304" pitchFamily="18" charset="0"/>
                      </a:endParaRPr>
                    </a:p>
                  </a:txBody>
                  <a:tcPr marL="130703" marR="130703" marT="65353" marB="653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89230172"/>
                  </a:ext>
                </a:extLst>
              </a:tr>
              <a:tr h="889902">
                <a:tc>
                  <a:txBody>
                    <a:bodyPr/>
                    <a:lstStyle/>
                    <a:p>
                      <a:r>
                        <a:rPr lang="ru-RU" sz="1500" b="1" dirty="0">
                          <a:solidFill>
                            <a:srgbClr val="171F39"/>
                          </a:solidFill>
                          <a:latin typeface="+mn-lt"/>
                          <a:cs typeface="Times New Roman" panose="02020603050405020304" pitchFamily="18" charset="0"/>
                        </a:rPr>
                        <a:t>3.5</a:t>
                      </a:r>
                    </a:p>
                  </a:txBody>
                  <a:tcPr marL="130703" marR="130703" marT="65353" marB="653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270" marR="37465" algn="just">
                        <a:lnSpc>
                          <a:spcPct val="107000"/>
                        </a:lnSpc>
                        <a:spcAft>
                          <a:spcPts val="800"/>
                        </a:spcAft>
                      </a:pPr>
                      <a:r>
                        <a:rPr lang="ru-RU" sz="1500" b="1" dirty="0">
                          <a:solidFill>
                            <a:srgbClr val="171F39"/>
                          </a:solidFill>
                          <a:effectLst/>
                          <a:latin typeface="+mn-lt"/>
                          <a:ea typeface="+mn-ea"/>
                          <a:cs typeface="Times New Roman" panose="02020603050405020304" pitchFamily="18" charset="0"/>
                        </a:rPr>
                        <a:t>Повышение квалификации педагогических работников по программе «Особенности реализации Федеральной рабочей программы по учебному предмету «Основы безопасности и защиты Родины» на базе ГБУ ДПО «ИРО ЧР»</a:t>
                      </a:r>
                      <a:r>
                        <a:rPr lang="ru-RU" sz="1500" b="1" dirty="0">
                          <a:solidFill>
                            <a:srgbClr val="171F39"/>
                          </a:solidFill>
                          <a:effectLst/>
                          <a:latin typeface="+mn-lt"/>
                          <a:cs typeface="Times New Roman" panose="02020603050405020304" pitchFamily="18" charset="0"/>
                        </a:rPr>
                        <a:t> </a:t>
                      </a:r>
                      <a:endParaRPr lang="ru-RU" sz="1500" b="1" dirty="0">
                        <a:solidFill>
                          <a:srgbClr val="171F39"/>
                        </a:solidFill>
                        <a:effectLst/>
                        <a:latin typeface="+mn-lt"/>
                        <a:ea typeface="Calibri" panose="020F0502020204030204" pitchFamily="34" charset="0"/>
                        <a:cs typeface="Times New Roman" panose="02020603050405020304" pitchFamily="18" charset="0"/>
                      </a:endParaRPr>
                    </a:p>
                  </a:txBody>
                  <a:tcPr marL="65612" marR="29711" marT="557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270" marR="37465" algn="just">
                        <a:lnSpc>
                          <a:spcPct val="107000"/>
                        </a:lnSpc>
                        <a:spcAft>
                          <a:spcPts val="800"/>
                        </a:spcAft>
                      </a:pPr>
                      <a:r>
                        <a:rPr lang="ru-RU" sz="1500" b="1" dirty="0">
                          <a:solidFill>
                            <a:srgbClr val="171F39"/>
                          </a:solidFill>
                          <a:effectLst/>
                          <a:latin typeface="+mn-lt"/>
                          <a:ea typeface="+mn-ea"/>
                          <a:cs typeface="Times New Roman" panose="02020603050405020304" pitchFamily="18" charset="0"/>
                        </a:rPr>
                        <a:t>и</a:t>
                      </a:r>
                      <a:r>
                        <a:rPr lang="en-US" sz="1500" b="1" dirty="0" err="1">
                          <a:solidFill>
                            <a:srgbClr val="171F39"/>
                          </a:solidFill>
                          <a:effectLst/>
                          <a:latin typeface="+mn-lt"/>
                          <a:ea typeface="+mn-ea"/>
                          <a:cs typeface="Times New Roman" panose="02020603050405020304" pitchFamily="18" charset="0"/>
                        </a:rPr>
                        <a:t>юнь</a:t>
                      </a:r>
                      <a:r>
                        <a:rPr lang="en-US" sz="1500" b="1" dirty="0">
                          <a:solidFill>
                            <a:srgbClr val="171F39"/>
                          </a:solidFill>
                          <a:effectLst/>
                          <a:latin typeface="+mn-lt"/>
                          <a:ea typeface="+mn-ea"/>
                          <a:cs typeface="Times New Roman" panose="02020603050405020304" pitchFamily="18" charset="0"/>
                        </a:rPr>
                        <a:t>  2024 </a:t>
                      </a:r>
                      <a:r>
                        <a:rPr lang="en-US" sz="1500" b="1" dirty="0" err="1">
                          <a:solidFill>
                            <a:srgbClr val="171F39"/>
                          </a:solidFill>
                          <a:effectLst/>
                          <a:latin typeface="+mn-lt"/>
                          <a:ea typeface="+mn-ea"/>
                          <a:cs typeface="Times New Roman" panose="02020603050405020304" pitchFamily="18" charset="0"/>
                        </a:rPr>
                        <a:t>года</a:t>
                      </a:r>
                      <a:r>
                        <a:rPr lang="ru-RU" sz="1500" b="1" dirty="0">
                          <a:solidFill>
                            <a:srgbClr val="171F39"/>
                          </a:solidFill>
                          <a:effectLst/>
                          <a:latin typeface="+mn-lt"/>
                          <a:cs typeface="Times New Roman" panose="02020603050405020304" pitchFamily="18" charset="0"/>
                        </a:rPr>
                        <a:t> </a:t>
                      </a:r>
                      <a:endParaRPr lang="ru-RU" sz="1500" b="1" dirty="0">
                        <a:solidFill>
                          <a:srgbClr val="171F39"/>
                        </a:solidFill>
                        <a:effectLst/>
                        <a:latin typeface="+mn-lt"/>
                        <a:ea typeface="Calibri" panose="020F0502020204030204" pitchFamily="34" charset="0"/>
                        <a:cs typeface="Times New Roman" panose="02020603050405020304" pitchFamily="18" charset="0"/>
                      </a:endParaRPr>
                    </a:p>
                  </a:txBody>
                  <a:tcPr marL="130703" marR="130703" marT="65353" marB="653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ru-RU" sz="1500" b="1" dirty="0">
                          <a:solidFill>
                            <a:srgbClr val="171F39"/>
                          </a:solidFill>
                          <a:effectLst/>
                          <a:latin typeface="+mn-lt"/>
                          <a:ea typeface="+mn-ea"/>
                          <a:cs typeface="Times New Roman" panose="02020603050405020304" pitchFamily="18" charset="0"/>
                        </a:rPr>
                        <a:t>Администрация школы </a:t>
                      </a:r>
                      <a:endParaRPr lang="ru-RU" sz="1500" b="1" dirty="0">
                        <a:solidFill>
                          <a:srgbClr val="171F39"/>
                        </a:solidFill>
                        <a:latin typeface="+mn-lt"/>
                        <a:cs typeface="Times New Roman" panose="02020603050405020304" pitchFamily="18" charset="0"/>
                      </a:endParaRPr>
                    </a:p>
                  </a:txBody>
                  <a:tcPr marL="130703" marR="130703" marT="65353" marB="653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14461011"/>
                  </a:ext>
                </a:extLst>
              </a:tr>
              <a:tr h="811132">
                <a:tc>
                  <a:txBody>
                    <a:bodyPr/>
                    <a:lstStyle/>
                    <a:p>
                      <a:r>
                        <a:rPr lang="ru-RU" sz="1500" b="1" dirty="0">
                          <a:solidFill>
                            <a:srgbClr val="171F39"/>
                          </a:solidFill>
                          <a:latin typeface="+mn-lt"/>
                          <a:cs typeface="Times New Roman" panose="02020603050405020304" pitchFamily="18" charset="0"/>
                        </a:rPr>
                        <a:t>3.6</a:t>
                      </a:r>
                    </a:p>
                  </a:txBody>
                  <a:tcPr marL="130703" marR="130703" marT="65353" marB="653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270" marR="36830" algn="just">
                        <a:lnSpc>
                          <a:spcPct val="107000"/>
                        </a:lnSpc>
                        <a:spcAft>
                          <a:spcPts val="800"/>
                        </a:spcAft>
                      </a:pPr>
                      <a:r>
                        <a:rPr lang="ru-RU" sz="1500" b="1" dirty="0">
                          <a:solidFill>
                            <a:srgbClr val="171F39"/>
                          </a:solidFill>
                          <a:effectLst/>
                          <a:latin typeface="+mn-lt"/>
                          <a:ea typeface="+mn-ea"/>
                          <a:cs typeface="Times New Roman" panose="02020603050405020304" pitchFamily="18" charset="0"/>
                        </a:rPr>
                        <a:t>Проработка кадрового вопроса в части привлечения             к преподаванию учебного предмета «Основы безопасности и защиты Родины» участников СВО и их направление на переподготовку на базе Центра военно-патриотического образования «Вершина»</a:t>
                      </a:r>
                      <a:r>
                        <a:rPr lang="ru-RU" sz="1500" b="1" dirty="0">
                          <a:solidFill>
                            <a:srgbClr val="171F39"/>
                          </a:solidFill>
                          <a:effectLst/>
                          <a:latin typeface="+mn-lt"/>
                          <a:cs typeface="Times New Roman" panose="02020603050405020304" pitchFamily="18" charset="0"/>
                        </a:rPr>
                        <a:t> </a:t>
                      </a:r>
                      <a:endParaRPr lang="ru-RU" sz="1500" b="1" dirty="0">
                        <a:solidFill>
                          <a:srgbClr val="171F39"/>
                        </a:solidFill>
                        <a:effectLst/>
                        <a:latin typeface="+mn-lt"/>
                        <a:ea typeface="Calibri" panose="020F0502020204030204" pitchFamily="34" charset="0"/>
                        <a:cs typeface="Times New Roman" panose="02020603050405020304" pitchFamily="18" charset="0"/>
                      </a:endParaRPr>
                    </a:p>
                  </a:txBody>
                  <a:tcPr marL="65612" marR="29711" marT="557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270" marR="36830" algn="just">
                        <a:lnSpc>
                          <a:spcPct val="107000"/>
                        </a:lnSpc>
                        <a:spcAft>
                          <a:spcPts val="800"/>
                        </a:spcAft>
                      </a:pPr>
                      <a:r>
                        <a:rPr lang="ru-RU" sz="1500" b="1" dirty="0">
                          <a:solidFill>
                            <a:srgbClr val="171F39"/>
                          </a:solidFill>
                          <a:effectLst/>
                          <a:latin typeface="+mn-lt"/>
                          <a:ea typeface="Times New Roman" panose="02020603050405020304" pitchFamily="18" charset="0"/>
                          <a:cs typeface="Times New Roman" panose="02020603050405020304" pitchFamily="18" charset="0"/>
                        </a:rPr>
                        <a:t>июнь –август  2024 года</a:t>
                      </a:r>
                      <a:endParaRPr lang="ru-RU" sz="1500" b="1" dirty="0">
                        <a:solidFill>
                          <a:srgbClr val="171F39"/>
                        </a:solidFill>
                        <a:effectLst/>
                        <a:latin typeface="+mn-lt"/>
                        <a:ea typeface="Calibri" panose="020F0502020204030204" pitchFamily="34" charset="0"/>
                        <a:cs typeface="Times New Roman" panose="02020603050405020304" pitchFamily="18" charset="0"/>
                      </a:endParaRPr>
                    </a:p>
                  </a:txBody>
                  <a:tcPr marL="65612" marR="29711" marT="557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ru-RU" sz="1500" b="1" dirty="0">
                          <a:solidFill>
                            <a:srgbClr val="171F39"/>
                          </a:solidFill>
                          <a:effectLst/>
                          <a:latin typeface="+mn-lt"/>
                          <a:ea typeface="+mn-ea"/>
                          <a:cs typeface="Times New Roman" panose="02020603050405020304" pitchFamily="18" charset="0"/>
                        </a:rPr>
                        <a:t>Администрация школы </a:t>
                      </a:r>
                      <a:endParaRPr lang="ru-RU" sz="1500" b="1" dirty="0">
                        <a:solidFill>
                          <a:srgbClr val="171F39"/>
                        </a:solidFill>
                        <a:latin typeface="+mn-lt"/>
                        <a:cs typeface="Times New Roman" panose="02020603050405020304" pitchFamily="18" charset="0"/>
                      </a:endParaRPr>
                    </a:p>
                  </a:txBody>
                  <a:tcPr marL="130703" marR="130703" marT="65353" marB="6535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0412647"/>
                  </a:ext>
                </a:extLst>
              </a:tr>
            </a:tbl>
          </a:graphicData>
        </a:graphic>
      </p:graphicFrame>
    </p:spTree>
    <p:extLst>
      <p:ext uri="{BB962C8B-B14F-4D97-AF65-F5344CB8AC3E}">
        <p14:creationId xmlns:p14="http://schemas.microsoft.com/office/powerpoint/2010/main" val="6784798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5660A76-7E12-208F-32A3-5D66DC117537}"/>
              </a:ext>
            </a:extLst>
          </p:cNvPr>
          <p:cNvSpPr txBox="1"/>
          <p:nvPr/>
        </p:nvSpPr>
        <p:spPr>
          <a:xfrm>
            <a:off x="914400" y="1981200"/>
            <a:ext cx="11201400" cy="923330"/>
          </a:xfrm>
          <a:prstGeom prst="rect">
            <a:avLst/>
          </a:prstGeom>
          <a:noFill/>
        </p:spPr>
        <p:txBody>
          <a:bodyPr wrap="square">
            <a:spAutoFit/>
          </a:bodyPr>
          <a:lstStyle/>
          <a:p>
            <a:pPr algn="ctr"/>
            <a:r>
              <a:rPr lang="ru-RU" sz="1800" b="1" dirty="0">
                <a:solidFill>
                  <a:srgbClr val="171F39"/>
                </a:solidFill>
                <a:effectLst/>
                <a:ea typeface="Times New Roman" panose="02020603050405020304" pitchFamily="18" charset="0"/>
              </a:rPr>
              <a:t>Приказ Министерства образования Чеченской Республики от 2 апреля 2024 года № 372-п «Об утверждении планов мероприятий по введению учебных предметов «Основы безопасности и защиты Родины» и Труд (технология)»</a:t>
            </a:r>
            <a:r>
              <a:rPr lang="ru-RU" b="1" dirty="0">
                <a:solidFill>
                  <a:srgbClr val="171F39"/>
                </a:solidFill>
                <a:effectLst/>
              </a:rPr>
              <a:t> </a:t>
            </a:r>
            <a:endParaRPr lang="ru-RU" b="1" dirty="0">
              <a:solidFill>
                <a:srgbClr val="171F39"/>
              </a:solidFill>
            </a:endParaRPr>
          </a:p>
        </p:txBody>
      </p:sp>
      <p:pic>
        <p:nvPicPr>
          <p:cNvPr id="4" name="Рисунок 3">
            <a:extLst>
              <a:ext uri="{FF2B5EF4-FFF2-40B4-BE49-F238E27FC236}">
                <a16:creationId xmlns:a16="http://schemas.microsoft.com/office/drawing/2014/main" id="{DFB1EB04-80B8-175A-71B9-BFF562204EA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05400" y="3352800"/>
            <a:ext cx="2609850" cy="2609850"/>
          </a:xfrm>
          <a:prstGeom prst="rect">
            <a:avLst/>
          </a:prstGeom>
        </p:spPr>
      </p:pic>
      <p:sp>
        <p:nvSpPr>
          <p:cNvPr id="12" name="object 3">
            <a:extLst>
              <a:ext uri="{FF2B5EF4-FFF2-40B4-BE49-F238E27FC236}">
                <a16:creationId xmlns:a16="http://schemas.microsoft.com/office/drawing/2014/main" id="{F0A865A8-1A86-1CEA-AB68-C2807D1F0A1C}"/>
              </a:ext>
            </a:extLst>
          </p:cNvPr>
          <p:cNvSpPr txBox="1">
            <a:spLocks noGrp="1"/>
          </p:cNvSpPr>
          <p:nvPr>
            <p:ph type="title"/>
          </p:nvPr>
        </p:nvSpPr>
        <p:spPr>
          <a:xfrm>
            <a:off x="386292" y="156845"/>
            <a:ext cx="11729508" cy="757555"/>
          </a:xfrm>
          <a:prstGeom prst="rect">
            <a:avLst/>
          </a:prstGeom>
        </p:spPr>
        <p:txBody>
          <a:bodyPr vert="horz" wrap="square" lIns="0" tIns="12700" rIns="0" bIns="0" rtlCol="0">
            <a:spAutoFit/>
          </a:bodyPr>
          <a:lstStyle/>
          <a:p>
            <a:pPr marL="12700" algn="ctr">
              <a:lnSpc>
                <a:spcPct val="100000"/>
              </a:lnSpc>
              <a:spcBef>
                <a:spcPts val="100"/>
              </a:spcBef>
            </a:pPr>
            <a:r>
              <a:rPr sz="2400" spc="-10" dirty="0">
                <a:solidFill>
                  <a:srgbClr val="800000"/>
                </a:solidFill>
              </a:rPr>
              <a:t>Дорожная</a:t>
            </a:r>
            <a:r>
              <a:rPr sz="2400" spc="-20" dirty="0">
                <a:solidFill>
                  <a:srgbClr val="800000"/>
                </a:solidFill>
              </a:rPr>
              <a:t> </a:t>
            </a:r>
            <a:r>
              <a:rPr sz="2400" spc="-10" dirty="0">
                <a:solidFill>
                  <a:srgbClr val="800000"/>
                </a:solidFill>
              </a:rPr>
              <a:t>карта</a:t>
            </a:r>
            <a:r>
              <a:rPr sz="2400" spc="5" dirty="0">
                <a:solidFill>
                  <a:srgbClr val="800000"/>
                </a:solidFill>
              </a:rPr>
              <a:t> </a:t>
            </a:r>
            <a:r>
              <a:rPr sz="2400" spc="-5" dirty="0">
                <a:solidFill>
                  <a:srgbClr val="800000"/>
                </a:solidFill>
              </a:rPr>
              <a:t>по </a:t>
            </a:r>
            <a:r>
              <a:rPr sz="2400" spc="-10" dirty="0">
                <a:solidFill>
                  <a:srgbClr val="800000"/>
                </a:solidFill>
              </a:rPr>
              <a:t>введению</a:t>
            </a:r>
            <a:r>
              <a:rPr sz="2400" spc="20" dirty="0">
                <a:solidFill>
                  <a:srgbClr val="800000"/>
                </a:solidFill>
              </a:rPr>
              <a:t> </a:t>
            </a:r>
            <a:r>
              <a:rPr sz="2400" dirty="0">
                <a:solidFill>
                  <a:srgbClr val="800000"/>
                </a:solidFill>
              </a:rPr>
              <a:t>с</a:t>
            </a:r>
            <a:r>
              <a:rPr sz="2400" spc="-10" dirty="0">
                <a:solidFill>
                  <a:srgbClr val="800000"/>
                </a:solidFill>
              </a:rPr>
              <a:t> 01.09.2024</a:t>
            </a:r>
            <a:r>
              <a:rPr sz="2400" dirty="0">
                <a:solidFill>
                  <a:srgbClr val="800000"/>
                </a:solidFill>
              </a:rPr>
              <a:t> </a:t>
            </a:r>
            <a:r>
              <a:rPr sz="2400" spc="-5" dirty="0">
                <a:solidFill>
                  <a:srgbClr val="800000"/>
                </a:solidFill>
              </a:rPr>
              <a:t>учебного </a:t>
            </a:r>
            <a:r>
              <a:rPr sz="2400" spc="-10" dirty="0">
                <a:solidFill>
                  <a:srgbClr val="800000"/>
                </a:solidFill>
              </a:rPr>
              <a:t>предмета</a:t>
            </a:r>
            <a:endParaRPr sz="2400" dirty="0">
              <a:solidFill>
                <a:srgbClr val="800000"/>
              </a:solidFill>
            </a:endParaRPr>
          </a:p>
          <a:p>
            <a:pPr marL="12700" algn="ctr">
              <a:lnSpc>
                <a:spcPct val="100000"/>
              </a:lnSpc>
              <a:spcBef>
                <a:spcPts val="5"/>
              </a:spcBef>
            </a:pPr>
            <a:r>
              <a:rPr sz="2400" dirty="0">
                <a:solidFill>
                  <a:srgbClr val="800000"/>
                </a:solidFill>
              </a:rPr>
              <a:t>«Основы</a:t>
            </a:r>
            <a:r>
              <a:rPr sz="2400" spc="-25" dirty="0">
                <a:solidFill>
                  <a:srgbClr val="800000"/>
                </a:solidFill>
              </a:rPr>
              <a:t> </a:t>
            </a:r>
            <a:r>
              <a:rPr sz="2400" spc="-5" dirty="0">
                <a:solidFill>
                  <a:srgbClr val="800000"/>
                </a:solidFill>
              </a:rPr>
              <a:t>безопасности</a:t>
            </a:r>
            <a:r>
              <a:rPr sz="2400" spc="-25" dirty="0">
                <a:solidFill>
                  <a:srgbClr val="800000"/>
                </a:solidFill>
              </a:rPr>
              <a:t> </a:t>
            </a:r>
            <a:r>
              <a:rPr sz="2400" dirty="0">
                <a:solidFill>
                  <a:srgbClr val="800000"/>
                </a:solidFill>
              </a:rPr>
              <a:t>и </a:t>
            </a:r>
            <a:r>
              <a:rPr sz="2400" spc="-5" dirty="0">
                <a:solidFill>
                  <a:srgbClr val="800000"/>
                </a:solidFill>
              </a:rPr>
              <a:t>защиты</a:t>
            </a:r>
            <a:r>
              <a:rPr sz="2400" spc="10" dirty="0">
                <a:solidFill>
                  <a:srgbClr val="800000"/>
                </a:solidFill>
              </a:rPr>
              <a:t> </a:t>
            </a:r>
            <a:r>
              <a:rPr sz="2400" spc="-20" dirty="0">
                <a:solidFill>
                  <a:srgbClr val="800000"/>
                </a:solidFill>
              </a:rPr>
              <a:t>Родины»</a:t>
            </a:r>
            <a:r>
              <a:rPr sz="2400" spc="-5" dirty="0">
                <a:solidFill>
                  <a:srgbClr val="800000"/>
                </a:solidFill>
              </a:rPr>
              <a:t> (ОБЗР)</a:t>
            </a:r>
            <a:endParaRPr sz="2400" dirty="0">
              <a:solidFill>
                <a:srgbClr val="800000"/>
              </a:solidFill>
            </a:endParaRPr>
          </a:p>
        </p:txBody>
      </p:sp>
    </p:spTree>
    <p:extLst>
      <p:ext uri="{BB962C8B-B14F-4D97-AF65-F5344CB8AC3E}">
        <p14:creationId xmlns:p14="http://schemas.microsoft.com/office/powerpoint/2010/main" val="22085757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object 2"/>
          <p:cNvGraphicFramePr>
            <a:graphicFrameLocks noGrp="1"/>
          </p:cNvGraphicFramePr>
          <p:nvPr>
            <p:extLst>
              <p:ext uri="{D42A27DB-BD31-4B8C-83A1-F6EECF244321}">
                <p14:modId xmlns:p14="http://schemas.microsoft.com/office/powerpoint/2010/main" val="2308402978"/>
              </p:ext>
            </p:extLst>
          </p:nvPr>
        </p:nvGraphicFramePr>
        <p:xfrm>
          <a:off x="609600" y="1492122"/>
          <a:ext cx="11185415" cy="4703569"/>
        </p:xfrm>
        <a:graphic>
          <a:graphicData uri="http://schemas.openxmlformats.org/drawingml/2006/table">
            <a:tbl>
              <a:tblPr firstRow="1" bandRow="1">
                <a:tableStyleId>{2D5ABB26-0587-4C30-8999-92F81FD0307C}</a:tableStyleId>
              </a:tblPr>
              <a:tblGrid>
                <a:gridCol w="5334000">
                  <a:extLst>
                    <a:ext uri="{9D8B030D-6E8A-4147-A177-3AD203B41FA5}">
                      <a16:colId xmlns:a16="http://schemas.microsoft.com/office/drawing/2014/main" val="20000"/>
                    </a:ext>
                  </a:extLst>
                </a:gridCol>
                <a:gridCol w="5851415">
                  <a:extLst>
                    <a:ext uri="{9D8B030D-6E8A-4147-A177-3AD203B41FA5}">
                      <a16:colId xmlns:a16="http://schemas.microsoft.com/office/drawing/2014/main" val="20001"/>
                    </a:ext>
                  </a:extLst>
                </a:gridCol>
              </a:tblGrid>
              <a:tr h="573529">
                <a:tc>
                  <a:txBody>
                    <a:bodyPr/>
                    <a:lstStyle/>
                    <a:p>
                      <a:pPr algn="ctr">
                        <a:lnSpc>
                          <a:spcPct val="100000"/>
                        </a:lnSpc>
                        <a:spcBef>
                          <a:spcPts val="204"/>
                        </a:spcBef>
                      </a:pPr>
                      <a:r>
                        <a:rPr sz="2400" b="1" dirty="0">
                          <a:solidFill>
                            <a:srgbClr val="FFFFFF"/>
                          </a:solidFill>
                          <a:latin typeface="Calibri"/>
                          <a:cs typeface="Calibri"/>
                        </a:rPr>
                        <a:t>БЫЛО</a:t>
                      </a:r>
                      <a:endParaRPr sz="2400" dirty="0">
                        <a:latin typeface="Calibri"/>
                        <a:cs typeface="Calibri"/>
                      </a:endParaRPr>
                    </a:p>
                  </a:txBody>
                  <a:tcPr marL="0" marR="0" marT="26034"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171F39"/>
                    </a:solidFill>
                  </a:tcPr>
                </a:tc>
                <a:tc>
                  <a:txBody>
                    <a:bodyPr/>
                    <a:lstStyle/>
                    <a:p>
                      <a:pPr marL="635" algn="ctr">
                        <a:lnSpc>
                          <a:spcPct val="100000"/>
                        </a:lnSpc>
                        <a:spcBef>
                          <a:spcPts val="204"/>
                        </a:spcBef>
                      </a:pPr>
                      <a:r>
                        <a:rPr sz="2400" b="1" spc="-35" dirty="0">
                          <a:solidFill>
                            <a:srgbClr val="FFFFFF"/>
                          </a:solidFill>
                          <a:latin typeface="Calibri"/>
                          <a:cs typeface="Calibri"/>
                        </a:rPr>
                        <a:t>СТАЛО</a:t>
                      </a:r>
                      <a:endParaRPr sz="2400" dirty="0">
                        <a:latin typeface="Calibri"/>
                        <a:cs typeface="Calibri"/>
                      </a:endParaRPr>
                    </a:p>
                  </a:txBody>
                  <a:tcPr marL="0" marR="0" marT="26034"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171F39"/>
                    </a:solidFill>
                  </a:tcPr>
                </a:tc>
                <a:extLst>
                  <a:ext uri="{0D108BD9-81ED-4DB2-BD59-A6C34878D82A}">
                    <a16:rowId xmlns:a16="http://schemas.microsoft.com/office/drawing/2014/main" val="10000"/>
                  </a:ext>
                </a:extLst>
              </a:tr>
              <a:tr h="4029717">
                <a:tc>
                  <a:txBody>
                    <a:bodyPr/>
                    <a:lstStyle/>
                    <a:p>
                      <a:pPr>
                        <a:lnSpc>
                          <a:spcPct val="100000"/>
                        </a:lnSpc>
                      </a:pPr>
                      <a:endParaRPr sz="1500" dirty="0">
                        <a:latin typeface="Times New Roman"/>
                        <a:cs typeface="Times New Roman"/>
                      </a:endParaRPr>
                    </a:p>
                    <a:p>
                      <a:pPr algn="just">
                        <a:lnSpc>
                          <a:spcPct val="100000"/>
                        </a:lnSpc>
                      </a:pPr>
                      <a:r>
                        <a:rPr lang="ru-RU" sz="1400" b="1" dirty="0">
                          <a:latin typeface="Times New Roman"/>
                          <a:cs typeface="Times New Roman"/>
                        </a:rPr>
                        <a:t>6.3. </a:t>
                      </a:r>
                      <a:r>
                        <a:rPr lang="ru-RU" sz="1400" dirty="0">
                          <a:latin typeface="Times New Roman"/>
                          <a:cs typeface="Times New Roman"/>
                        </a:rPr>
                        <a:t>При разработке основной общеобразовательной программы организации, осуществляющие образовательную деятельность по имеющим государственную аккредитацию образовательным программам начального общего, основного общего, среднего общего образования, предусматривают непосредственное применение при реализации обязательной части образовательной программы начального общего образования федеральных рабочих программ по учебным предметам "Русский язык", "Литературное чтение" и "Окружающий мир", а при реализации обязательной части образовательных программ основного общего и среднего общего образования федеральных рабочих программ по учебным предметам "Русский язык", "Литература", "История", "Обществознание", "География" и "Основы безопасности жизнедеятельности".</a:t>
                      </a:r>
                      <a:endParaRPr sz="1400" dirty="0">
                        <a:latin typeface="Times New Roman"/>
                        <a:cs typeface="Times New Roman"/>
                      </a:endParaRPr>
                    </a:p>
                    <a:p>
                      <a:pPr>
                        <a:lnSpc>
                          <a:spcPct val="100000"/>
                        </a:lnSpc>
                      </a:pPr>
                      <a:endParaRPr sz="1500" dirty="0">
                        <a:latin typeface="Times New Roman"/>
                        <a:cs typeface="Times New Roman"/>
                      </a:endParaRPr>
                    </a:p>
                    <a:p>
                      <a:pPr>
                        <a:lnSpc>
                          <a:spcPct val="100000"/>
                        </a:lnSpc>
                      </a:pPr>
                      <a:endParaRPr sz="1500" dirty="0">
                        <a:latin typeface="Times New Roman"/>
                        <a:cs typeface="Times New Roman"/>
                      </a:endParaRPr>
                    </a:p>
                    <a:p>
                      <a:pPr>
                        <a:lnSpc>
                          <a:spcPct val="100000"/>
                        </a:lnSpc>
                      </a:pPr>
                      <a:endParaRPr sz="1500" dirty="0">
                        <a:latin typeface="Times New Roman"/>
                        <a:cs typeface="Times New Roman"/>
                      </a:endParaRPr>
                    </a:p>
                    <a:p>
                      <a:pPr>
                        <a:lnSpc>
                          <a:spcPct val="100000"/>
                        </a:lnSpc>
                        <a:spcBef>
                          <a:spcPts val="5"/>
                        </a:spcBef>
                      </a:pPr>
                      <a:endParaRPr sz="1500" dirty="0">
                        <a:latin typeface="Times New Roman"/>
                        <a:cs typeface="Times New Roman"/>
                      </a:endParaRPr>
                    </a:p>
                    <a:p>
                      <a:pPr marR="133985" algn="r">
                        <a:lnSpc>
                          <a:spcPct val="100000"/>
                        </a:lnSpc>
                        <a:tabLst>
                          <a:tab pos="1045844" algn="l"/>
                        </a:tabLst>
                      </a:pPr>
                      <a:r>
                        <a:rPr sz="1400" u="sng" dirty="0">
                          <a:uFill>
                            <a:solidFill>
                              <a:srgbClr val="4F81BC"/>
                            </a:solidFill>
                          </a:uFill>
                          <a:latin typeface="Times New Roman"/>
                          <a:cs typeface="Times New Roman"/>
                        </a:rPr>
                        <a:t> </a:t>
                      </a:r>
                      <a:endParaRPr sz="1400" dirty="0">
                        <a:latin typeface="Times New Roman"/>
                        <a:cs typeface="Times New Roman"/>
                      </a:endParaRP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F1F1F1"/>
                    </a:solidFill>
                  </a:tcPr>
                </a:tc>
                <a:tc>
                  <a:txBody>
                    <a:bodyPr/>
                    <a:lstStyle/>
                    <a:p>
                      <a:pPr marL="91440" marR="448309" algn="just">
                        <a:lnSpc>
                          <a:spcPct val="100000"/>
                        </a:lnSpc>
                        <a:spcBef>
                          <a:spcPts val="270"/>
                        </a:spcBef>
                      </a:pPr>
                      <a:r>
                        <a:rPr lang="ru-RU" sz="1400" b="1" dirty="0">
                          <a:solidFill>
                            <a:schemeClr val="tx1"/>
                          </a:solidFill>
                          <a:effectLst/>
                          <a:latin typeface="Times New Roman" panose="02020603050405020304" pitchFamily="18" charset="0"/>
                          <a:ea typeface="+mn-ea"/>
                          <a:cs typeface="Times New Roman" panose="02020603050405020304" pitchFamily="18" charset="0"/>
                        </a:rPr>
                        <a:t>6.3</a:t>
                      </a:r>
                      <a:r>
                        <a:rPr lang="ru-RU" sz="1400" dirty="0">
                          <a:solidFill>
                            <a:schemeClr val="tx1"/>
                          </a:solidFill>
                          <a:effectLst/>
                          <a:latin typeface="Times New Roman" panose="02020603050405020304" pitchFamily="18" charset="0"/>
                          <a:ea typeface="+mn-ea"/>
                          <a:cs typeface="Times New Roman" panose="02020603050405020304" pitchFamily="18" charset="0"/>
                        </a:rPr>
                        <a:t>.При разработке основной общеобразовательной программы организации, осуществляющие образовательную деятельность по имеющим государственную аккредитацию образовательным программам начального общего, основного общего, среднего общего образования, предусматривают непосредственное применение при реализации обязательной части образовательной программы начального общего образования федеральных рабочих программ по учебным предметам "Русский язык", "Литературное чтение", "Окружающий мир" </a:t>
                      </a:r>
                      <a:r>
                        <a:rPr lang="ru-RU" sz="1400" u="sng" dirty="0">
                          <a:solidFill>
                            <a:srgbClr val="FF0000"/>
                          </a:solidFill>
                          <a:effectLst/>
                          <a:latin typeface="Times New Roman" panose="02020603050405020304" pitchFamily="18" charset="0"/>
                          <a:ea typeface="+mn-ea"/>
                          <a:cs typeface="Times New Roman" panose="02020603050405020304" pitchFamily="18" charset="0"/>
                        </a:rPr>
                        <a:t>и "Труд (технология</a:t>
                      </a:r>
                      <a:r>
                        <a:rPr lang="ru-RU" sz="1400" dirty="0">
                          <a:solidFill>
                            <a:schemeClr val="tx1"/>
                          </a:solidFill>
                          <a:effectLst/>
                          <a:latin typeface="Times New Roman" panose="02020603050405020304" pitchFamily="18" charset="0"/>
                          <a:ea typeface="+mn-ea"/>
                          <a:cs typeface="Times New Roman" panose="02020603050405020304" pitchFamily="18" charset="0"/>
                        </a:rPr>
                        <a:t>)", при реализации обязательной части образовательной программы основного общего образования федеральных рабочих программ по учебным предметам "Русский язык", "Литература", "История", "Обществознание", "География", </a:t>
                      </a:r>
                      <a:r>
                        <a:rPr lang="ru-RU" sz="1400" u="sng" dirty="0">
                          <a:solidFill>
                            <a:srgbClr val="FF0000"/>
                          </a:solidFill>
                          <a:effectLst/>
                          <a:latin typeface="Times New Roman" panose="02020603050405020304" pitchFamily="18" charset="0"/>
                          <a:ea typeface="+mn-ea"/>
                          <a:cs typeface="Times New Roman" panose="02020603050405020304" pitchFamily="18" charset="0"/>
                        </a:rPr>
                        <a:t>"Основы безопасности и защиты Родины</a:t>
                      </a:r>
                      <a:r>
                        <a:rPr lang="ru-RU" sz="1400" dirty="0">
                          <a:solidFill>
                            <a:srgbClr val="FF0000"/>
                          </a:solidFill>
                          <a:effectLst/>
                          <a:latin typeface="Times New Roman" panose="02020603050405020304" pitchFamily="18" charset="0"/>
                          <a:ea typeface="+mn-ea"/>
                          <a:cs typeface="Times New Roman" panose="02020603050405020304" pitchFamily="18" charset="0"/>
                        </a:rPr>
                        <a:t>" и </a:t>
                      </a:r>
                      <a:r>
                        <a:rPr lang="ru-RU" sz="1400" u="sng" dirty="0">
                          <a:solidFill>
                            <a:srgbClr val="FF0000"/>
                          </a:solidFill>
                          <a:effectLst/>
                          <a:latin typeface="Times New Roman" panose="02020603050405020304" pitchFamily="18" charset="0"/>
                          <a:ea typeface="+mn-ea"/>
                          <a:cs typeface="Times New Roman" panose="02020603050405020304" pitchFamily="18" charset="0"/>
                        </a:rPr>
                        <a:t>"Труд (технология)"</a:t>
                      </a:r>
                      <a:r>
                        <a:rPr lang="ru-RU" sz="1400" u="sng" dirty="0">
                          <a:solidFill>
                            <a:schemeClr val="tx1"/>
                          </a:solidFill>
                          <a:effectLst/>
                          <a:latin typeface="Times New Roman" panose="02020603050405020304" pitchFamily="18" charset="0"/>
                          <a:ea typeface="+mn-ea"/>
                          <a:cs typeface="Times New Roman" panose="02020603050405020304" pitchFamily="18" charset="0"/>
                        </a:rPr>
                        <a:t>,</a:t>
                      </a:r>
                      <a:r>
                        <a:rPr lang="ru-RU" sz="1400" dirty="0">
                          <a:solidFill>
                            <a:schemeClr val="tx1"/>
                          </a:solidFill>
                          <a:effectLst/>
                          <a:latin typeface="Times New Roman" panose="02020603050405020304" pitchFamily="18" charset="0"/>
                          <a:ea typeface="+mn-ea"/>
                          <a:cs typeface="Times New Roman" panose="02020603050405020304" pitchFamily="18" charset="0"/>
                        </a:rPr>
                        <a:t> а при реализации обязательной части образовательной программы среднего общего образования федеральных рабочих программ по учебным предметам "Русский язык", "Литература", "История", "Обществознание", "География" и "</a:t>
                      </a:r>
                      <a:r>
                        <a:rPr lang="ru-RU" sz="1400" u="sng" dirty="0">
                          <a:solidFill>
                            <a:srgbClr val="FF0000"/>
                          </a:solidFill>
                          <a:effectLst/>
                          <a:latin typeface="Times New Roman" panose="02020603050405020304" pitchFamily="18" charset="0"/>
                          <a:ea typeface="+mn-ea"/>
                          <a:cs typeface="Times New Roman" panose="02020603050405020304" pitchFamily="18" charset="0"/>
                        </a:rPr>
                        <a:t>Основы безопасности и защиты Родины".";</a:t>
                      </a:r>
                    </a:p>
                    <a:p>
                      <a:pPr marL="91440" marR="448309" algn="just">
                        <a:lnSpc>
                          <a:spcPct val="100000"/>
                        </a:lnSpc>
                        <a:spcBef>
                          <a:spcPts val="270"/>
                        </a:spcBef>
                      </a:pPr>
                      <a:r>
                        <a:rPr sz="1400" spc="-5" dirty="0">
                          <a:latin typeface="Times New Roman" panose="02020603050405020304" pitchFamily="18" charset="0"/>
                          <a:cs typeface="Times New Roman" panose="02020603050405020304" pitchFamily="18" charset="0"/>
                        </a:rPr>
                        <a:t>(</a:t>
                      </a:r>
                      <a:r>
                        <a:rPr lang="ru-RU" sz="1400" i="1" spc="-5" dirty="0">
                          <a:solidFill>
                            <a:srgbClr val="0070C0"/>
                          </a:solidFill>
                          <a:latin typeface="Times New Roman" panose="02020603050405020304" pitchFamily="18" charset="0"/>
                          <a:cs typeface="Times New Roman" panose="02020603050405020304" pitchFamily="18" charset="0"/>
                        </a:rPr>
                        <a:t>Изменения вступают в силу с 1 сентября 2024 года</a:t>
                      </a:r>
                      <a:r>
                        <a:rPr sz="1400" spc="-5" dirty="0">
                          <a:solidFill>
                            <a:srgbClr val="0070C0"/>
                          </a:solidFill>
                          <a:latin typeface="Times New Roman" panose="02020603050405020304" pitchFamily="18" charset="0"/>
                          <a:cs typeface="Times New Roman" panose="02020603050405020304" pitchFamily="18" charset="0"/>
                        </a:rPr>
                        <a:t>)</a:t>
                      </a:r>
                      <a:endParaRPr sz="1400" dirty="0">
                        <a:solidFill>
                          <a:srgbClr val="0070C0"/>
                        </a:solidFill>
                        <a:latin typeface="Times New Roman" panose="02020603050405020304" pitchFamily="18" charset="0"/>
                        <a:cs typeface="Times New Roman" panose="02020603050405020304" pitchFamily="18" charset="0"/>
                      </a:endParaRPr>
                    </a:p>
                  </a:txBody>
                  <a:tcPr marL="0" marR="0" marT="3429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F1F1F1"/>
                    </a:solidFill>
                  </a:tcPr>
                </a:tc>
                <a:extLst>
                  <a:ext uri="{0D108BD9-81ED-4DB2-BD59-A6C34878D82A}">
                    <a16:rowId xmlns:a16="http://schemas.microsoft.com/office/drawing/2014/main" val="10001"/>
                  </a:ext>
                </a:extLst>
              </a:tr>
            </a:tbl>
          </a:graphicData>
        </a:graphic>
      </p:graphicFrame>
      <p:sp>
        <p:nvSpPr>
          <p:cNvPr id="10" name="object 10"/>
          <p:cNvSpPr txBox="1"/>
          <p:nvPr/>
        </p:nvSpPr>
        <p:spPr>
          <a:xfrm>
            <a:off x="320751" y="934974"/>
            <a:ext cx="4526915" cy="330835"/>
          </a:xfrm>
          <a:prstGeom prst="rect">
            <a:avLst/>
          </a:prstGeom>
        </p:spPr>
        <p:txBody>
          <a:bodyPr vert="horz" wrap="square" lIns="0" tIns="13335" rIns="0" bIns="0" rtlCol="0">
            <a:spAutoFit/>
          </a:bodyPr>
          <a:lstStyle/>
          <a:p>
            <a:pPr marL="12700">
              <a:lnSpc>
                <a:spcPct val="100000"/>
              </a:lnSpc>
              <a:spcBef>
                <a:spcPts val="105"/>
              </a:spcBef>
            </a:pPr>
            <a:r>
              <a:rPr sz="2000" b="1" spc="-5" dirty="0">
                <a:solidFill>
                  <a:srgbClr val="171F39"/>
                </a:solidFill>
                <a:latin typeface="Calibri"/>
                <a:cs typeface="Calibri"/>
              </a:rPr>
              <a:t>Статья</a:t>
            </a:r>
            <a:r>
              <a:rPr sz="2000" b="1" spc="-15" dirty="0">
                <a:solidFill>
                  <a:srgbClr val="171F39"/>
                </a:solidFill>
                <a:latin typeface="Calibri"/>
                <a:cs typeface="Calibri"/>
              </a:rPr>
              <a:t> </a:t>
            </a:r>
            <a:r>
              <a:rPr sz="2000" b="1" dirty="0">
                <a:solidFill>
                  <a:srgbClr val="171F39"/>
                </a:solidFill>
                <a:latin typeface="Calibri"/>
                <a:cs typeface="Calibri"/>
              </a:rPr>
              <a:t>12.</a:t>
            </a:r>
            <a:r>
              <a:rPr sz="2000" b="1" spc="-25" dirty="0">
                <a:solidFill>
                  <a:srgbClr val="171F39"/>
                </a:solidFill>
                <a:latin typeface="Calibri"/>
                <a:cs typeface="Calibri"/>
              </a:rPr>
              <a:t> </a:t>
            </a:r>
            <a:r>
              <a:rPr sz="2000" b="1" spc="-5" dirty="0">
                <a:solidFill>
                  <a:srgbClr val="171F39"/>
                </a:solidFill>
                <a:latin typeface="Calibri"/>
                <a:cs typeface="Calibri"/>
              </a:rPr>
              <a:t>Образовательные</a:t>
            </a:r>
            <a:r>
              <a:rPr sz="2000" b="1" spc="-55" dirty="0">
                <a:solidFill>
                  <a:srgbClr val="171F39"/>
                </a:solidFill>
                <a:latin typeface="Calibri"/>
                <a:cs typeface="Calibri"/>
              </a:rPr>
              <a:t> </a:t>
            </a:r>
            <a:r>
              <a:rPr sz="2000" b="1" spc="-5" dirty="0">
                <a:solidFill>
                  <a:srgbClr val="171F39"/>
                </a:solidFill>
                <a:latin typeface="Calibri"/>
                <a:cs typeface="Calibri"/>
              </a:rPr>
              <a:t>программы</a:t>
            </a:r>
            <a:endParaRPr sz="2000" dirty="0">
              <a:solidFill>
                <a:srgbClr val="171F39"/>
              </a:solidFill>
              <a:latin typeface="Calibri"/>
              <a:cs typeface="Calibri"/>
            </a:endParaRPr>
          </a:p>
        </p:txBody>
      </p:sp>
      <p:pic>
        <p:nvPicPr>
          <p:cNvPr id="11" name="object 11"/>
          <p:cNvPicPr/>
          <p:nvPr/>
        </p:nvPicPr>
        <p:blipFill>
          <a:blip r:embed="rId2" cstate="print"/>
          <a:stretch>
            <a:fillRect/>
          </a:stretch>
        </p:blipFill>
        <p:spPr>
          <a:xfrm>
            <a:off x="82146" y="51088"/>
            <a:ext cx="740026" cy="824230"/>
          </a:xfrm>
          <a:prstGeom prst="rect">
            <a:avLst/>
          </a:prstGeom>
        </p:spPr>
      </p:pic>
      <p:sp>
        <p:nvSpPr>
          <p:cNvPr id="12" name="object 12"/>
          <p:cNvSpPr txBox="1">
            <a:spLocks noGrp="1"/>
          </p:cNvSpPr>
          <p:nvPr>
            <p:ph type="title"/>
          </p:nvPr>
        </p:nvSpPr>
        <p:spPr>
          <a:xfrm>
            <a:off x="965708" y="74167"/>
            <a:ext cx="10829307" cy="1274067"/>
          </a:xfrm>
          <a:prstGeom prst="rect">
            <a:avLst/>
          </a:prstGeom>
        </p:spPr>
        <p:txBody>
          <a:bodyPr vert="horz" wrap="square" lIns="0" tIns="12065" rIns="0" bIns="0" rtlCol="0">
            <a:spAutoFit/>
          </a:bodyPr>
          <a:lstStyle/>
          <a:p>
            <a:pPr marL="12700" algn="ctr">
              <a:lnSpc>
                <a:spcPct val="100000"/>
              </a:lnSpc>
              <a:spcBef>
                <a:spcPts val="95"/>
              </a:spcBef>
            </a:pPr>
            <a:r>
              <a:rPr sz="1800" spc="-15" dirty="0">
                <a:solidFill>
                  <a:srgbClr val="800000"/>
                </a:solidFill>
              </a:rPr>
              <a:t>Федеральный</a:t>
            </a:r>
            <a:r>
              <a:rPr sz="1800" spc="25" dirty="0">
                <a:solidFill>
                  <a:srgbClr val="800000"/>
                </a:solidFill>
              </a:rPr>
              <a:t> </a:t>
            </a:r>
            <a:r>
              <a:rPr sz="1800" spc="-15" dirty="0">
                <a:solidFill>
                  <a:srgbClr val="800000"/>
                </a:solidFill>
              </a:rPr>
              <a:t>закон</a:t>
            </a:r>
            <a:r>
              <a:rPr sz="1800" spc="30" dirty="0">
                <a:solidFill>
                  <a:srgbClr val="800000"/>
                </a:solidFill>
              </a:rPr>
              <a:t> </a:t>
            </a:r>
            <a:r>
              <a:rPr sz="1800" spc="-5" dirty="0">
                <a:solidFill>
                  <a:srgbClr val="800000"/>
                </a:solidFill>
              </a:rPr>
              <a:t>«Об</a:t>
            </a:r>
            <a:r>
              <a:rPr sz="1800" spc="5" dirty="0">
                <a:solidFill>
                  <a:srgbClr val="800000"/>
                </a:solidFill>
              </a:rPr>
              <a:t> </a:t>
            </a:r>
            <a:r>
              <a:rPr sz="1800" spc="-5" dirty="0">
                <a:solidFill>
                  <a:srgbClr val="800000"/>
                </a:solidFill>
              </a:rPr>
              <a:t>образовании</a:t>
            </a:r>
            <a:r>
              <a:rPr sz="1800" spc="60" dirty="0">
                <a:solidFill>
                  <a:srgbClr val="800000"/>
                </a:solidFill>
              </a:rPr>
              <a:t> </a:t>
            </a:r>
            <a:r>
              <a:rPr sz="1800" spc="-5" dirty="0">
                <a:solidFill>
                  <a:srgbClr val="800000"/>
                </a:solidFill>
              </a:rPr>
              <a:t>в</a:t>
            </a:r>
            <a:r>
              <a:rPr sz="1800" spc="15" dirty="0">
                <a:solidFill>
                  <a:srgbClr val="800000"/>
                </a:solidFill>
              </a:rPr>
              <a:t> </a:t>
            </a:r>
            <a:r>
              <a:rPr sz="1800" spc="-15" dirty="0">
                <a:solidFill>
                  <a:srgbClr val="800000"/>
                </a:solidFill>
              </a:rPr>
              <a:t>Российской</a:t>
            </a:r>
            <a:r>
              <a:rPr sz="1800" spc="5" dirty="0">
                <a:solidFill>
                  <a:srgbClr val="800000"/>
                </a:solidFill>
              </a:rPr>
              <a:t> </a:t>
            </a:r>
            <a:r>
              <a:rPr sz="1800" spc="-15" dirty="0" err="1">
                <a:solidFill>
                  <a:srgbClr val="800000"/>
                </a:solidFill>
              </a:rPr>
              <a:t>Федерации</a:t>
            </a:r>
            <a:r>
              <a:rPr sz="1800" spc="-15" dirty="0">
                <a:solidFill>
                  <a:srgbClr val="800000"/>
                </a:solidFill>
              </a:rPr>
              <a:t>»</a:t>
            </a:r>
            <a:br>
              <a:rPr lang="ru-RU" sz="1800" spc="-15" dirty="0">
                <a:solidFill>
                  <a:srgbClr val="800000"/>
                </a:solidFill>
              </a:rPr>
            </a:br>
            <a:r>
              <a:rPr lang="ru-RU" sz="1800" spc="-15" dirty="0">
                <a:solidFill>
                  <a:srgbClr val="800000"/>
                </a:solidFill>
              </a:rPr>
              <a:t>Федеральный закон от 19 декабря 2023 г. N 618-ФЗ "О внесении изменений в </a:t>
            </a:r>
            <a:r>
              <a:rPr lang="ru-RU" sz="1800" spc="-15">
                <a:solidFill>
                  <a:srgbClr val="800000"/>
                </a:solidFill>
              </a:rPr>
              <a:t>Федеральный закон                        </a:t>
            </a:r>
            <a:r>
              <a:rPr lang="ru-RU" sz="1800" spc="-15" dirty="0">
                <a:solidFill>
                  <a:srgbClr val="800000"/>
                </a:solidFill>
              </a:rPr>
              <a:t>"Об образовании в Российской Федерации"</a:t>
            </a:r>
            <a:br>
              <a:rPr lang="ru-RU" sz="2800" spc="-15" dirty="0">
                <a:solidFill>
                  <a:srgbClr val="800000"/>
                </a:solidFill>
              </a:rPr>
            </a:br>
            <a:endParaRPr sz="2800" dirty="0">
              <a:solidFill>
                <a:srgbClr val="80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474677" y="200110"/>
            <a:ext cx="5104765" cy="452120"/>
          </a:xfrm>
          <a:prstGeom prst="rect">
            <a:avLst/>
          </a:prstGeom>
        </p:spPr>
        <p:txBody>
          <a:bodyPr vert="horz" wrap="square" lIns="0" tIns="12065" rIns="0" bIns="0" rtlCol="0">
            <a:spAutoFit/>
          </a:bodyPr>
          <a:lstStyle/>
          <a:p>
            <a:pPr marL="12700">
              <a:lnSpc>
                <a:spcPct val="100000"/>
              </a:lnSpc>
              <a:spcBef>
                <a:spcPts val="95"/>
              </a:spcBef>
            </a:pPr>
            <a:r>
              <a:rPr sz="2800" spc="-5" dirty="0">
                <a:solidFill>
                  <a:srgbClr val="800000"/>
                </a:solidFill>
              </a:rPr>
              <a:t>Новые</a:t>
            </a:r>
            <a:r>
              <a:rPr sz="2800" spc="-15" dirty="0">
                <a:solidFill>
                  <a:srgbClr val="800000"/>
                </a:solidFill>
              </a:rPr>
              <a:t> </a:t>
            </a:r>
            <a:r>
              <a:rPr sz="2800" spc="-10" dirty="0">
                <a:solidFill>
                  <a:srgbClr val="800000"/>
                </a:solidFill>
              </a:rPr>
              <a:t>нормативные</a:t>
            </a:r>
            <a:r>
              <a:rPr sz="2800" spc="10" dirty="0">
                <a:solidFill>
                  <a:srgbClr val="800000"/>
                </a:solidFill>
              </a:rPr>
              <a:t> </a:t>
            </a:r>
            <a:r>
              <a:rPr sz="2800" spc="-10" dirty="0">
                <a:solidFill>
                  <a:srgbClr val="800000"/>
                </a:solidFill>
              </a:rPr>
              <a:t>документы</a:t>
            </a:r>
            <a:endParaRPr sz="2800">
              <a:solidFill>
                <a:srgbClr val="800000"/>
              </a:solidFill>
            </a:endParaRPr>
          </a:p>
        </p:txBody>
      </p:sp>
      <p:pic>
        <p:nvPicPr>
          <p:cNvPr id="3" name="object 3"/>
          <p:cNvPicPr/>
          <p:nvPr/>
        </p:nvPicPr>
        <p:blipFill>
          <a:blip r:embed="rId2" cstate="print"/>
          <a:stretch>
            <a:fillRect/>
          </a:stretch>
        </p:blipFill>
        <p:spPr>
          <a:xfrm>
            <a:off x="47244" y="63540"/>
            <a:ext cx="744093" cy="828421"/>
          </a:xfrm>
          <a:prstGeom prst="rect">
            <a:avLst/>
          </a:prstGeom>
        </p:spPr>
      </p:pic>
      <p:sp>
        <p:nvSpPr>
          <p:cNvPr id="4" name="object 4"/>
          <p:cNvSpPr txBox="1"/>
          <p:nvPr/>
        </p:nvSpPr>
        <p:spPr>
          <a:xfrm>
            <a:off x="248818" y="1459230"/>
            <a:ext cx="3550920" cy="1520190"/>
          </a:xfrm>
          <a:prstGeom prst="rect">
            <a:avLst/>
          </a:prstGeom>
        </p:spPr>
        <p:txBody>
          <a:bodyPr vert="horz" wrap="square" lIns="0" tIns="13335" rIns="0" bIns="0" rtlCol="0">
            <a:spAutoFit/>
          </a:bodyPr>
          <a:lstStyle/>
          <a:p>
            <a:pPr marL="12700">
              <a:lnSpc>
                <a:spcPct val="100000"/>
              </a:lnSpc>
              <a:spcBef>
                <a:spcPts val="105"/>
              </a:spcBef>
            </a:pPr>
            <a:r>
              <a:rPr sz="1400" spc="-5" dirty="0">
                <a:latin typeface="Calibri"/>
                <a:cs typeface="Calibri"/>
              </a:rPr>
              <a:t>Приказ</a:t>
            </a:r>
            <a:r>
              <a:rPr sz="1400" dirty="0">
                <a:latin typeface="Calibri"/>
                <a:cs typeface="Calibri"/>
              </a:rPr>
              <a:t> </a:t>
            </a:r>
            <a:r>
              <a:rPr sz="1400" spc="-5" dirty="0">
                <a:latin typeface="Calibri"/>
                <a:cs typeface="Calibri"/>
              </a:rPr>
              <a:t>Министерства</a:t>
            </a:r>
            <a:r>
              <a:rPr sz="1400" spc="-10" dirty="0">
                <a:latin typeface="Calibri"/>
                <a:cs typeface="Calibri"/>
              </a:rPr>
              <a:t> </a:t>
            </a:r>
            <a:r>
              <a:rPr sz="1400" spc="-5" dirty="0">
                <a:latin typeface="Calibri"/>
                <a:cs typeface="Calibri"/>
              </a:rPr>
              <a:t>просвещения</a:t>
            </a:r>
            <a:endParaRPr sz="1400" dirty="0">
              <a:latin typeface="Calibri"/>
              <a:cs typeface="Calibri"/>
            </a:endParaRPr>
          </a:p>
          <a:p>
            <a:pPr marL="12700">
              <a:lnSpc>
                <a:spcPct val="100000"/>
              </a:lnSpc>
            </a:pPr>
            <a:r>
              <a:rPr sz="1400" spc="-10" dirty="0">
                <a:latin typeface="Calibri"/>
                <a:cs typeface="Calibri"/>
              </a:rPr>
              <a:t>Российской</a:t>
            </a:r>
            <a:r>
              <a:rPr sz="1400" spc="10" dirty="0">
                <a:latin typeface="Calibri"/>
                <a:cs typeface="Calibri"/>
              </a:rPr>
              <a:t> </a:t>
            </a:r>
            <a:r>
              <a:rPr sz="1400" spc="-10" dirty="0">
                <a:latin typeface="Calibri"/>
                <a:cs typeface="Calibri"/>
              </a:rPr>
              <a:t>Федерации</a:t>
            </a:r>
            <a:r>
              <a:rPr sz="1400" spc="15" dirty="0">
                <a:latin typeface="Calibri"/>
                <a:cs typeface="Calibri"/>
              </a:rPr>
              <a:t> </a:t>
            </a:r>
            <a:r>
              <a:rPr sz="1400" spc="-5" dirty="0">
                <a:latin typeface="Calibri"/>
                <a:cs typeface="Calibri"/>
              </a:rPr>
              <a:t>от</a:t>
            </a:r>
            <a:r>
              <a:rPr sz="1400" dirty="0">
                <a:latin typeface="Calibri"/>
                <a:cs typeface="Calibri"/>
              </a:rPr>
              <a:t> </a:t>
            </a:r>
            <a:r>
              <a:rPr sz="1400" b="1" spc="-5" dirty="0">
                <a:latin typeface="Calibri"/>
                <a:cs typeface="Calibri"/>
              </a:rPr>
              <a:t>27.12.2023</a:t>
            </a:r>
            <a:r>
              <a:rPr sz="1400" b="1" spc="20" dirty="0">
                <a:latin typeface="Calibri"/>
                <a:cs typeface="Calibri"/>
              </a:rPr>
              <a:t> </a:t>
            </a:r>
            <a:r>
              <a:rPr sz="1400" b="1" dirty="0">
                <a:latin typeface="Calibri"/>
                <a:cs typeface="Calibri"/>
              </a:rPr>
              <a:t>№</a:t>
            </a:r>
            <a:r>
              <a:rPr sz="1400" b="1" spc="-10" dirty="0">
                <a:latin typeface="Calibri"/>
                <a:cs typeface="Calibri"/>
              </a:rPr>
              <a:t> </a:t>
            </a:r>
            <a:r>
              <a:rPr sz="1400" b="1" spc="-5" dirty="0">
                <a:latin typeface="Calibri"/>
                <a:cs typeface="Calibri"/>
              </a:rPr>
              <a:t>1028</a:t>
            </a:r>
            <a:endParaRPr sz="1400" dirty="0">
              <a:latin typeface="Calibri"/>
              <a:cs typeface="Calibri"/>
            </a:endParaRPr>
          </a:p>
          <a:p>
            <a:pPr marL="12700" marR="5080">
              <a:lnSpc>
                <a:spcPct val="100000"/>
              </a:lnSpc>
            </a:pPr>
            <a:r>
              <a:rPr sz="1400" spc="-5" dirty="0">
                <a:latin typeface="Calibri"/>
                <a:cs typeface="Calibri"/>
              </a:rPr>
              <a:t>«О</a:t>
            </a:r>
            <a:r>
              <a:rPr sz="1400" spc="-25" dirty="0">
                <a:latin typeface="Calibri"/>
                <a:cs typeface="Calibri"/>
              </a:rPr>
              <a:t> </a:t>
            </a:r>
            <a:r>
              <a:rPr sz="1400" dirty="0">
                <a:latin typeface="Calibri"/>
                <a:cs typeface="Calibri"/>
              </a:rPr>
              <a:t>внесении</a:t>
            </a:r>
            <a:r>
              <a:rPr sz="1400" spc="5" dirty="0">
                <a:latin typeface="Calibri"/>
                <a:cs typeface="Calibri"/>
              </a:rPr>
              <a:t> </a:t>
            </a:r>
            <a:r>
              <a:rPr sz="1400" spc="-5" dirty="0">
                <a:latin typeface="Calibri"/>
                <a:cs typeface="Calibri"/>
              </a:rPr>
              <a:t>изменений</a:t>
            </a:r>
            <a:r>
              <a:rPr sz="1400" spc="15" dirty="0">
                <a:latin typeface="Calibri"/>
                <a:cs typeface="Calibri"/>
              </a:rPr>
              <a:t> </a:t>
            </a:r>
            <a:r>
              <a:rPr sz="1400" dirty="0">
                <a:latin typeface="Calibri"/>
                <a:cs typeface="Calibri"/>
              </a:rPr>
              <a:t>в </a:t>
            </a:r>
            <a:r>
              <a:rPr sz="1400" spc="-10" dirty="0">
                <a:latin typeface="Calibri"/>
                <a:cs typeface="Calibri"/>
              </a:rPr>
              <a:t>некоторые</a:t>
            </a:r>
            <a:r>
              <a:rPr sz="1400" spc="-5" dirty="0">
                <a:latin typeface="Calibri"/>
                <a:cs typeface="Calibri"/>
              </a:rPr>
              <a:t> </a:t>
            </a:r>
            <a:r>
              <a:rPr sz="1400" spc="-10" dirty="0">
                <a:latin typeface="Calibri"/>
                <a:cs typeface="Calibri"/>
              </a:rPr>
              <a:t>приказы </a:t>
            </a:r>
            <a:r>
              <a:rPr sz="1400" spc="-300" dirty="0">
                <a:latin typeface="Calibri"/>
                <a:cs typeface="Calibri"/>
              </a:rPr>
              <a:t> </a:t>
            </a:r>
            <a:r>
              <a:rPr sz="1400" spc="-5" dirty="0">
                <a:latin typeface="Calibri"/>
                <a:cs typeface="Calibri"/>
              </a:rPr>
              <a:t>Минобрнауки </a:t>
            </a:r>
            <a:r>
              <a:rPr sz="1400" dirty="0">
                <a:latin typeface="Calibri"/>
                <a:cs typeface="Calibri"/>
              </a:rPr>
              <a:t>и </a:t>
            </a:r>
            <a:r>
              <a:rPr sz="1400" spc="-5" dirty="0">
                <a:latin typeface="Calibri"/>
                <a:cs typeface="Calibri"/>
              </a:rPr>
              <a:t>Минпросвещения </a:t>
            </a:r>
            <a:r>
              <a:rPr sz="1400" spc="-10" dirty="0">
                <a:latin typeface="Calibri"/>
                <a:cs typeface="Calibri"/>
              </a:rPr>
              <a:t>России, </a:t>
            </a:r>
            <a:r>
              <a:rPr sz="1400" spc="-5" dirty="0">
                <a:latin typeface="Calibri"/>
                <a:cs typeface="Calibri"/>
              </a:rPr>
              <a:t> касающиеся</a:t>
            </a:r>
            <a:r>
              <a:rPr sz="1400" spc="5" dirty="0">
                <a:latin typeface="Calibri"/>
                <a:cs typeface="Calibri"/>
              </a:rPr>
              <a:t> </a:t>
            </a:r>
            <a:r>
              <a:rPr sz="1400" spc="-5" dirty="0">
                <a:latin typeface="Calibri"/>
                <a:cs typeface="Calibri"/>
              </a:rPr>
              <a:t>федеральных</a:t>
            </a:r>
            <a:r>
              <a:rPr sz="1400" spc="5" dirty="0">
                <a:latin typeface="Calibri"/>
                <a:cs typeface="Calibri"/>
              </a:rPr>
              <a:t> </a:t>
            </a:r>
            <a:r>
              <a:rPr sz="1400" spc="-10" dirty="0">
                <a:latin typeface="Calibri"/>
                <a:cs typeface="Calibri"/>
              </a:rPr>
              <a:t>государственных </a:t>
            </a:r>
            <a:r>
              <a:rPr sz="1400" spc="-5" dirty="0">
                <a:latin typeface="Calibri"/>
                <a:cs typeface="Calibri"/>
              </a:rPr>
              <a:t> </a:t>
            </a:r>
            <a:r>
              <a:rPr sz="1400" spc="-10" dirty="0">
                <a:latin typeface="Calibri"/>
                <a:cs typeface="Calibri"/>
              </a:rPr>
              <a:t>стандартов</a:t>
            </a:r>
            <a:r>
              <a:rPr sz="1400" dirty="0">
                <a:latin typeface="Calibri"/>
                <a:cs typeface="Calibri"/>
              </a:rPr>
              <a:t> </a:t>
            </a:r>
            <a:r>
              <a:rPr sz="1400" spc="-5" dirty="0">
                <a:latin typeface="Calibri"/>
                <a:cs typeface="Calibri"/>
              </a:rPr>
              <a:t>основного</a:t>
            </a:r>
            <a:r>
              <a:rPr sz="1400" spc="-25" dirty="0">
                <a:latin typeface="Calibri"/>
                <a:cs typeface="Calibri"/>
              </a:rPr>
              <a:t> </a:t>
            </a:r>
            <a:r>
              <a:rPr sz="1400" spc="-10" dirty="0">
                <a:latin typeface="Calibri"/>
                <a:cs typeface="Calibri"/>
              </a:rPr>
              <a:t>общего </a:t>
            </a:r>
            <a:r>
              <a:rPr sz="1400" spc="-5" dirty="0">
                <a:latin typeface="Calibri"/>
                <a:cs typeface="Calibri"/>
              </a:rPr>
              <a:t>образования</a:t>
            </a:r>
            <a:r>
              <a:rPr sz="1400" spc="5" dirty="0">
                <a:latin typeface="Calibri"/>
                <a:cs typeface="Calibri"/>
              </a:rPr>
              <a:t> </a:t>
            </a:r>
            <a:r>
              <a:rPr sz="1400" dirty="0">
                <a:latin typeface="Calibri"/>
                <a:cs typeface="Calibri"/>
              </a:rPr>
              <a:t>и </a:t>
            </a:r>
            <a:r>
              <a:rPr sz="1400" spc="5" dirty="0">
                <a:latin typeface="Calibri"/>
                <a:cs typeface="Calibri"/>
              </a:rPr>
              <a:t> </a:t>
            </a:r>
            <a:r>
              <a:rPr sz="1400" spc="-10" dirty="0">
                <a:latin typeface="Calibri"/>
                <a:cs typeface="Calibri"/>
              </a:rPr>
              <a:t>среднего</a:t>
            </a:r>
            <a:r>
              <a:rPr sz="1400" dirty="0">
                <a:latin typeface="Calibri"/>
                <a:cs typeface="Calibri"/>
              </a:rPr>
              <a:t> </a:t>
            </a:r>
            <a:r>
              <a:rPr sz="1400" spc="-10" dirty="0">
                <a:latin typeface="Calibri"/>
                <a:cs typeface="Calibri"/>
              </a:rPr>
              <a:t>общего</a:t>
            </a:r>
            <a:r>
              <a:rPr sz="1400" spc="-5" dirty="0">
                <a:latin typeface="Calibri"/>
                <a:cs typeface="Calibri"/>
              </a:rPr>
              <a:t> образования»</a:t>
            </a:r>
            <a:endParaRPr sz="1400" dirty="0">
              <a:latin typeface="Calibri"/>
              <a:cs typeface="Calibri"/>
            </a:endParaRPr>
          </a:p>
        </p:txBody>
      </p:sp>
      <p:sp>
        <p:nvSpPr>
          <p:cNvPr id="5" name="object 5"/>
          <p:cNvSpPr txBox="1"/>
          <p:nvPr/>
        </p:nvSpPr>
        <p:spPr>
          <a:xfrm>
            <a:off x="248818" y="4345051"/>
            <a:ext cx="3321050" cy="1733550"/>
          </a:xfrm>
          <a:prstGeom prst="rect">
            <a:avLst/>
          </a:prstGeom>
        </p:spPr>
        <p:txBody>
          <a:bodyPr vert="horz" wrap="square" lIns="0" tIns="12700" rIns="0" bIns="0" rtlCol="0">
            <a:spAutoFit/>
          </a:bodyPr>
          <a:lstStyle/>
          <a:p>
            <a:pPr marL="12700">
              <a:lnSpc>
                <a:spcPct val="100000"/>
              </a:lnSpc>
              <a:spcBef>
                <a:spcPts val="100"/>
              </a:spcBef>
            </a:pPr>
            <a:r>
              <a:rPr sz="1400" spc="-5" dirty="0">
                <a:latin typeface="Calibri"/>
                <a:cs typeface="Calibri"/>
              </a:rPr>
              <a:t>Приказ</a:t>
            </a:r>
            <a:r>
              <a:rPr sz="1400" dirty="0">
                <a:latin typeface="Calibri"/>
                <a:cs typeface="Calibri"/>
              </a:rPr>
              <a:t> </a:t>
            </a:r>
            <a:r>
              <a:rPr sz="1400" spc="-5" dirty="0">
                <a:latin typeface="Calibri"/>
                <a:cs typeface="Calibri"/>
              </a:rPr>
              <a:t>Министерства</a:t>
            </a:r>
            <a:r>
              <a:rPr sz="1400" spc="-10" dirty="0">
                <a:latin typeface="Calibri"/>
                <a:cs typeface="Calibri"/>
              </a:rPr>
              <a:t> </a:t>
            </a:r>
            <a:r>
              <a:rPr sz="1400" spc="-5" dirty="0">
                <a:latin typeface="Calibri"/>
                <a:cs typeface="Calibri"/>
              </a:rPr>
              <a:t>просвещения</a:t>
            </a:r>
            <a:endParaRPr sz="1400" dirty="0">
              <a:latin typeface="Calibri"/>
              <a:cs typeface="Calibri"/>
            </a:endParaRPr>
          </a:p>
          <a:p>
            <a:pPr marL="12700">
              <a:lnSpc>
                <a:spcPct val="100000"/>
              </a:lnSpc>
              <a:spcBef>
                <a:spcPts val="5"/>
              </a:spcBef>
            </a:pPr>
            <a:r>
              <a:rPr sz="1400" spc="-10" dirty="0">
                <a:latin typeface="Calibri"/>
                <a:cs typeface="Calibri"/>
              </a:rPr>
              <a:t>Российской</a:t>
            </a:r>
            <a:r>
              <a:rPr sz="1400" spc="10" dirty="0">
                <a:latin typeface="Calibri"/>
                <a:cs typeface="Calibri"/>
              </a:rPr>
              <a:t> </a:t>
            </a:r>
            <a:r>
              <a:rPr sz="1400" spc="-10" dirty="0">
                <a:latin typeface="Calibri"/>
                <a:cs typeface="Calibri"/>
              </a:rPr>
              <a:t>Федерации</a:t>
            </a:r>
            <a:r>
              <a:rPr sz="1400" spc="15" dirty="0">
                <a:latin typeface="Calibri"/>
                <a:cs typeface="Calibri"/>
              </a:rPr>
              <a:t> </a:t>
            </a:r>
            <a:r>
              <a:rPr sz="1400" spc="-5" dirty="0">
                <a:latin typeface="Calibri"/>
                <a:cs typeface="Calibri"/>
              </a:rPr>
              <a:t>от </a:t>
            </a:r>
            <a:r>
              <a:rPr sz="1400" b="1" spc="-5" dirty="0">
                <a:latin typeface="Calibri"/>
                <a:cs typeface="Calibri"/>
              </a:rPr>
              <a:t>22.01.2024</a:t>
            </a:r>
            <a:r>
              <a:rPr sz="1400" b="1" spc="25" dirty="0">
                <a:latin typeface="Calibri"/>
                <a:cs typeface="Calibri"/>
              </a:rPr>
              <a:t> </a:t>
            </a:r>
            <a:r>
              <a:rPr sz="1400" b="1" dirty="0">
                <a:latin typeface="Calibri"/>
                <a:cs typeface="Calibri"/>
              </a:rPr>
              <a:t>№</a:t>
            </a:r>
            <a:r>
              <a:rPr sz="1400" b="1" spc="-15" dirty="0">
                <a:latin typeface="Calibri"/>
                <a:cs typeface="Calibri"/>
              </a:rPr>
              <a:t> </a:t>
            </a:r>
            <a:r>
              <a:rPr sz="1400" b="1" spc="-5" dirty="0">
                <a:latin typeface="Calibri"/>
                <a:cs typeface="Calibri"/>
              </a:rPr>
              <a:t>31</a:t>
            </a:r>
            <a:endParaRPr sz="1400" dirty="0">
              <a:latin typeface="Calibri"/>
              <a:cs typeface="Calibri"/>
            </a:endParaRPr>
          </a:p>
          <a:p>
            <a:pPr marL="12700">
              <a:lnSpc>
                <a:spcPct val="100000"/>
              </a:lnSpc>
            </a:pPr>
            <a:r>
              <a:rPr sz="1400" spc="-5" dirty="0">
                <a:latin typeface="Calibri"/>
                <a:cs typeface="Calibri"/>
              </a:rPr>
              <a:t>«О</a:t>
            </a:r>
            <a:r>
              <a:rPr sz="1400" spc="-30" dirty="0">
                <a:latin typeface="Calibri"/>
                <a:cs typeface="Calibri"/>
              </a:rPr>
              <a:t> </a:t>
            </a:r>
            <a:r>
              <a:rPr sz="1400" dirty="0">
                <a:latin typeface="Calibri"/>
                <a:cs typeface="Calibri"/>
              </a:rPr>
              <a:t>внесении</a:t>
            </a:r>
            <a:r>
              <a:rPr sz="1400" spc="-5" dirty="0">
                <a:latin typeface="Calibri"/>
                <a:cs typeface="Calibri"/>
              </a:rPr>
              <a:t> изменений</a:t>
            </a:r>
            <a:r>
              <a:rPr sz="1400" spc="10" dirty="0">
                <a:latin typeface="Calibri"/>
                <a:cs typeface="Calibri"/>
              </a:rPr>
              <a:t> </a:t>
            </a:r>
            <a:r>
              <a:rPr sz="1400" dirty="0">
                <a:latin typeface="Calibri"/>
                <a:cs typeface="Calibri"/>
              </a:rPr>
              <a:t>в</a:t>
            </a:r>
            <a:r>
              <a:rPr sz="1400" spc="-10" dirty="0">
                <a:latin typeface="Calibri"/>
                <a:cs typeface="Calibri"/>
              </a:rPr>
              <a:t> некоторые</a:t>
            </a:r>
            <a:endParaRPr sz="1400" dirty="0">
              <a:latin typeface="Calibri"/>
              <a:cs typeface="Calibri"/>
            </a:endParaRPr>
          </a:p>
          <a:p>
            <a:pPr marL="12700" marR="5080">
              <a:lnSpc>
                <a:spcPct val="100000"/>
              </a:lnSpc>
            </a:pPr>
            <a:r>
              <a:rPr sz="1400" spc="-10" dirty="0">
                <a:latin typeface="Calibri"/>
                <a:cs typeface="Calibri"/>
              </a:rPr>
              <a:t>приказы</a:t>
            </a:r>
            <a:r>
              <a:rPr sz="1400" dirty="0">
                <a:latin typeface="Calibri"/>
                <a:cs typeface="Calibri"/>
              </a:rPr>
              <a:t> </a:t>
            </a:r>
            <a:r>
              <a:rPr sz="1400" spc="-5" dirty="0">
                <a:latin typeface="Calibri"/>
                <a:cs typeface="Calibri"/>
              </a:rPr>
              <a:t>Минобрнауки</a:t>
            </a:r>
            <a:r>
              <a:rPr sz="1400" spc="5" dirty="0">
                <a:latin typeface="Calibri"/>
                <a:cs typeface="Calibri"/>
              </a:rPr>
              <a:t> </a:t>
            </a:r>
            <a:r>
              <a:rPr sz="1400" dirty="0">
                <a:latin typeface="Calibri"/>
                <a:cs typeface="Calibri"/>
              </a:rPr>
              <a:t>и</a:t>
            </a:r>
            <a:r>
              <a:rPr sz="1400" spc="-10" dirty="0">
                <a:latin typeface="Calibri"/>
                <a:cs typeface="Calibri"/>
              </a:rPr>
              <a:t> </a:t>
            </a:r>
            <a:r>
              <a:rPr sz="1400" dirty="0">
                <a:latin typeface="Calibri"/>
                <a:cs typeface="Calibri"/>
              </a:rPr>
              <a:t>Минпросвещения </a:t>
            </a:r>
            <a:r>
              <a:rPr sz="1400" spc="-300" dirty="0">
                <a:latin typeface="Calibri"/>
                <a:cs typeface="Calibri"/>
              </a:rPr>
              <a:t> </a:t>
            </a:r>
            <a:r>
              <a:rPr sz="1400" spc="-10" dirty="0">
                <a:latin typeface="Calibri"/>
                <a:cs typeface="Calibri"/>
              </a:rPr>
              <a:t>России,</a:t>
            </a:r>
            <a:r>
              <a:rPr sz="1400" spc="10" dirty="0">
                <a:latin typeface="Calibri"/>
                <a:cs typeface="Calibri"/>
              </a:rPr>
              <a:t> </a:t>
            </a:r>
            <a:r>
              <a:rPr sz="1400" spc="-5" dirty="0">
                <a:latin typeface="Calibri"/>
                <a:cs typeface="Calibri"/>
              </a:rPr>
              <a:t>касающиеся</a:t>
            </a:r>
            <a:r>
              <a:rPr sz="1400" spc="5" dirty="0">
                <a:latin typeface="Calibri"/>
                <a:cs typeface="Calibri"/>
              </a:rPr>
              <a:t> </a:t>
            </a:r>
            <a:r>
              <a:rPr sz="1400" spc="-5" dirty="0">
                <a:latin typeface="Calibri"/>
                <a:cs typeface="Calibri"/>
              </a:rPr>
              <a:t>федеральных </a:t>
            </a:r>
            <a:r>
              <a:rPr sz="1400" dirty="0">
                <a:latin typeface="Calibri"/>
                <a:cs typeface="Calibri"/>
              </a:rPr>
              <a:t> </a:t>
            </a:r>
            <a:r>
              <a:rPr sz="1400" spc="-10" dirty="0">
                <a:latin typeface="Calibri"/>
                <a:cs typeface="Calibri"/>
              </a:rPr>
              <a:t>государственных</a:t>
            </a:r>
            <a:r>
              <a:rPr sz="1400" spc="-5" dirty="0">
                <a:latin typeface="Calibri"/>
                <a:cs typeface="Calibri"/>
              </a:rPr>
              <a:t> </a:t>
            </a:r>
            <a:r>
              <a:rPr sz="1400" spc="-10" dirty="0">
                <a:latin typeface="Calibri"/>
                <a:cs typeface="Calibri"/>
              </a:rPr>
              <a:t>стандартов</a:t>
            </a:r>
            <a:r>
              <a:rPr sz="1400" spc="-5" dirty="0">
                <a:latin typeface="Calibri"/>
                <a:cs typeface="Calibri"/>
              </a:rPr>
              <a:t> </a:t>
            </a:r>
            <a:r>
              <a:rPr sz="1400" dirty="0">
                <a:latin typeface="Calibri"/>
                <a:cs typeface="Calibri"/>
              </a:rPr>
              <a:t>начального </a:t>
            </a:r>
            <a:r>
              <a:rPr sz="1400" spc="5" dirty="0">
                <a:latin typeface="Calibri"/>
                <a:cs typeface="Calibri"/>
              </a:rPr>
              <a:t> </a:t>
            </a:r>
            <a:r>
              <a:rPr sz="1400" spc="-10" dirty="0">
                <a:latin typeface="Calibri"/>
                <a:cs typeface="Calibri"/>
              </a:rPr>
              <a:t>общего </a:t>
            </a:r>
            <a:r>
              <a:rPr sz="1400" spc="-5" dirty="0">
                <a:latin typeface="Calibri"/>
                <a:cs typeface="Calibri"/>
              </a:rPr>
              <a:t>образования </a:t>
            </a:r>
            <a:r>
              <a:rPr sz="1400" dirty="0">
                <a:latin typeface="Calibri"/>
                <a:cs typeface="Calibri"/>
              </a:rPr>
              <a:t>и </a:t>
            </a:r>
            <a:r>
              <a:rPr sz="1400" spc="-5" dirty="0">
                <a:latin typeface="Calibri"/>
                <a:cs typeface="Calibri"/>
              </a:rPr>
              <a:t>основного </a:t>
            </a:r>
            <a:r>
              <a:rPr sz="1400" spc="-10" dirty="0">
                <a:latin typeface="Calibri"/>
                <a:cs typeface="Calibri"/>
              </a:rPr>
              <a:t>общего </a:t>
            </a:r>
            <a:r>
              <a:rPr sz="1400" spc="-5" dirty="0">
                <a:latin typeface="Calibri"/>
                <a:cs typeface="Calibri"/>
              </a:rPr>
              <a:t> образования»</a:t>
            </a:r>
            <a:endParaRPr sz="1400" dirty="0">
              <a:latin typeface="Calibri"/>
              <a:cs typeface="Calibri"/>
            </a:endParaRPr>
          </a:p>
        </p:txBody>
      </p:sp>
      <p:sp>
        <p:nvSpPr>
          <p:cNvPr id="6" name="object 6"/>
          <p:cNvSpPr/>
          <p:nvPr/>
        </p:nvSpPr>
        <p:spPr>
          <a:xfrm>
            <a:off x="252222" y="979169"/>
            <a:ext cx="11530965" cy="4526915"/>
          </a:xfrm>
          <a:custGeom>
            <a:avLst/>
            <a:gdLst/>
            <a:ahLst/>
            <a:cxnLst/>
            <a:rect l="l" t="t" r="r" b="b"/>
            <a:pathLst>
              <a:path w="11530965" h="4526915">
                <a:moveTo>
                  <a:pt x="0" y="310895"/>
                </a:moveTo>
                <a:lnTo>
                  <a:pt x="11440541" y="374268"/>
                </a:lnTo>
              </a:path>
              <a:path w="11530965" h="4526915">
                <a:moveTo>
                  <a:pt x="0" y="3212591"/>
                </a:moveTo>
                <a:lnTo>
                  <a:pt x="11530457" y="3212591"/>
                </a:lnTo>
              </a:path>
              <a:path w="11530965" h="4526915">
                <a:moveTo>
                  <a:pt x="3598164" y="4526660"/>
                </a:moveTo>
                <a:lnTo>
                  <a:pt x="3598164" y="0"/>
                </a:lnTo>
              </a:path>
              <a:path w="11530965" h="4526915">
                <a:moveTo>
                  <a:pt x="7572756" y="4526660"/>
                </a:moveTo>
                <a:lnTo>
                  <a:pt x="7572756" y="0"/>
                </a:lnTo>
              </a:path>
            </a:pathLst>
          </a:custGeom>
          <a:ln w="28956">
            <a:solidFill>
              <a:srgbClr val="375F92"/>
            </a:solidFill>
            <a:prstDash val="sysDash"/>
          </a:ln>
        </p:spPr>
        <p:txBody>
          <a:bodyPr wrap="square" lIns="0" tIns="0" rIns="0" bIns="0" rtlCol="0"/>
          <a:lstStyle/>
          <a:p>
            <a:endParaRPr/>
          </a:p>
        </p:txBody>
      </p:sp>
      <p:sp>
        <p:nvSpPr>
          <p:cNvPr id="7" name="object 7"/>
          <p:cNvSpPr txBox="1"/>
          <p:nvPr/>
        </p:nvSpPr>
        <p:spPr>
          <a:xfrm>
            <a:off x="934618" y="909954"/>
            <a:ext cx="5038090" cy="299720"/>
          </a:xfrm>
          <a:prstGeom prst="rect">
            <a:avLst/>
          </a:prstGeom>
        </p:spPr>
        <p:txBody>
          <a:bodyPr vert="horz" wrap="square" lIns="0" tIns="12700" rIns="0" bIns="0" rtlCol="0">
            <a:spAutoFit/>
          </a:bodyPr>
          <a:lstStyle/>
          <a:p>
            <a:pPr marL="12700">
              <a:lnSpc>
                <a:spcPct val="100000"/>
              </a:lnSpc>
              <a:spcBef>
                <a:spcPts val="100"/>
              </a:spcBef>
              <a:tabLst>
                <a:tab pos="4417060" algn="l"/>
              </a:tabLst>
            </a:pPr>
            <a:r>
              <a:rPr sz="2700" b="1" spc="-15" baseline="1543" dirty="0">
                <a:solidFill>
                  <a:srgbClr val="800000"/>
                </a:solidFill>
                <a:latin typeface="Calibri"/>
                <a:cs typeface="Calibri"/>
              </a:rPr>
              <a:t>П</a:t>
            </a:r>
            <a:r>
              <a:rPr sz="2700" b="1" baseline="1543" dirty="0">
                <a:solidFill>
                  <a:srgbClr val="800000"/>
                </a:solidFill>
                <a:latin typeface="Calibri"/>
                <a:cs typeface="Calibri"/>
              </a:rPr>
              <a:t>ри</a:t>
            </a:r>
            <a:r>
              <a:rPr sz="2700" b="1" spc="-44" baseline="1543" dirty="0">
                <a:solidFill>
                  <a:srgbClr val="800000"/>
                </a:solidFill>
                <a:latin typeface="Calibri"/>
                <a:cs typeface="Calibri"/>
              </a:rPr>
              <a:t>к</a:t>
            </a:r>
            <a:r>
              <a:rPr sz="2700" b="1" baseline="1543" dirty="0">
                <a:solidFill>
                  <a:srgbClr val="800000"/>
                </a:solidFill>
                <a:latin typeface="Calibri"/>
                <a:cs typeface="Calibri"/>
              </a:rPr>
              <a:t>аз</a:t>
            </a:r>
            <a:r>
              <a:rPr sz="2700" b="1" spc="-22" baseline="1543" dirty="0">
                <a:solidFill>
                  <a:srgbClr val="800000"/>
                </a:solidFill>
                <a:latin typeface="Calibri"/>
                <a:cs typeface="Calibri"/>
              </a:rPr>
              <a:t> </a:t>
            </a:r>
            <a:r>
              <a:rPr sz="2700" b="1" baseline="1543" dirty="0">
                <a:solidFill>
                  <a:srgbClr val="800000"/>
                </a:solidFill>
                <a:latin typeface="Calibri"/>
                <a:cs typeface="Calibri"/>
              </a:rPr>
              <a:t>Ми</a:t>
            </a:r>
            <a:r>
              <a:rPr sz="2700" b="1" spc="7" baseline="1543" dirty="0">
                <a:solidFill>
                  <a:srgbClr val="800000"/>
                </a:solidFill>
                <a:latin typeface="Calibri"/>
                <a:cs typeface="Calibri"/>
              </a:rPr>
              <a:t>н</a:t>
            </a:r>
            <a:r>
              <a:rPr sz="2700" b="1" spc="-7" baseline="1543" dirty="0">
                <a:solidFill>
                  <a:srgbClr val="800000"/>
                </a:solidFill>
                <a:latin typeface="Calibri"/>
                <a:cs typeface="Calibri"/>
              </a:rPr>
              <a:t>пр</a:t>
            </a:r>
            <a:r>
              <a:rPr sz="2700" b="1" spc="7" baseline="1543" dirty="0">
                <a:solidFill>
                  <a:srgbClr val="800000"/>
                </a:solidFill>
                <a:latin typeface="Calibri"/>
                <a:cs typeface="Calibri"/>
              </a:rPr>
              <a:t>о</a:t>
            </a:r>
            <a:r>
              <a:rPr sz="2700" b="1" spc="-7" baseline="1543" dirty="0">
                <a:solidFill>
                  <a:srgbClr val="800000"/>
                </a:solidFill>
                <a:latin typeface="Calibri"/>
                <a:cs typeface="Calibri"/>
              </a:rPr>
              <a:t>св</a:t>
            </a:r>
            <a:r>
              <a:rPr sz="2700" b="1" baseline="1543" dirty="0">
                <a:solidFill>
                  <a:srgbClr val="800000"/>
                </a:solidFill>
                <a:latin typeface="Calibri"/>
                <a:cs typeface="Calibri"/>
              </a:rPr>
              <a:t>е</a:t>
            </a:r>
            <a:r>
              <a:rPr sz="2700" b="1" spc="-30" baseline="1543" dirty="0">
                <a:solidFill>
                  <a:srgbClr val="800000"/>
                </a:solidFill>
                <a:latin typeface="Calibri"/>
                <a:cs typeface="Calibri"/>
              </a:rPr>
              <a:t>щ</a:t>
            </a:r>
            <a:r>
              <a:rPr sz="2700" b="1" baseline="1543" dirty="0">
                <a:solidFill>
                  <a:srgbClr val="800000"/>
                </a:solidFill>
                <a:latin typeface="Calibri"/>
                <a:cs typeface="Calibri"/>
              </a:rPr>
              <a:t>е</a:t>
            </a:r>
            <a:r>
              <a:rPr sz="2700" b="1" spc="-7" baseline="1543" dirty="0">
                <a:solidFill>
                  <a:srgbClr val="800000"/>
                </a:solidFill>
                <a:latin typeface="Calibri"/>
                <a:cs typeface="Calibri"/>
              </a:rPr>
              <a:t>ни</a:t>
            </a:r>
            <a:r>
              <a:rPr sz="2700" b="1" baseline="1543" dirty="0">
                <a:solidFill>
                  <a:srgbClr val="800000"/>
                </a:solidFill>
                <a:latin typeface="Calibri"/>
                <a:cs typeface="Calibri"/>
              </a:rPr>
              <a:t>я</a:t>
            </a:r>
            <a:r>
              <a:rPr sz="2700" b="1" baseline="1543" dirty="0">
                <a:solidFill>
                  <a:srgbClr val="375F92"/>
                </a:solidFill>
                <a:latin typeface="Calibri"/>
                <a:cs typeface="Calibri"/>
              </a:rPr>
              <a:t>	</a:t>
            </a:r>
            <a:r>
              <a:rPr sz="1800" b="1" dirty="0">
                <a:solidFill>
                  <a:srgbClr val="171F39"/>
                </a:solidFill>
                <a:latin typeface="Calibri"/>
                <a:cs typeface="Calibri"/>
              </a:rPr>
              <a:t>БЫ</a:t>
            </a:r>
            <a:r>
              <a:rPr sz="1800" b="1" spc="-5" dirty="0">
                <a:solidFill>
                  <a:srgbClr val="171F39"/>
                </a:solidFill>
                <a:latin typeface="Calibri"/>
                <a:cs typeface="Calibri"/>
              </a:rPr>
              <a:t>Л</a:t>
            </a:r>
            <a:r>
              <a:rPr sz="1800" b="1" dirty="0">
                <a:solidFill>
                  <a:srgbClr val="171F39"/>
                </a:solidFill>
                <a:latin typeface="Calibri"/>
                <a:cs typeface="Calibri"/>
              </a:rPr>
              <a:t>О</a:t>
            </a:r>
            <a:endParaRPr sz="1800" dirty="0">
              <a:solidFill>
                <a:srgbClr val="171F39"/>
              </a:solidFill>
              <a:latin typeface="Calibri"/>
              <a:cs typeface="Calibri"/>
            </a:endParaRPr>
          </a:p>
        </p:txBody>
      </p:sp>
      <p:sp>
        <p:nvSpPr>
          <p:cNvPr id="8" name="object 8"/>
          <p:cNvSpPr txBox="1"/>
          <p:nvPr/>
        </p:nvSpPr>
        <p:spPr>
          <a:xfrm>
            <a:off x="9373489" y="988191"/>
            <a:ext cx="680720" cy="299720"/>
          </a:xfrm>
          <a:prstGeom prst="rect">
            <a:avLst/>
          </a:prstGeom>
        </p:spPr>
        <p:txBody>
          <a:bodyPr vert="horz" wrap="square" lIns="0" tIns="12700" rIns="0" bIns="0" rtlCol="0">
            <a:spAutoFit/>
          </a:bodyPr>
          <a:lstStyle/>
          <a:p>
            <a:pPr marL="12700">
              <a:lnSpc>
                <a:spcPct val="100000"/>
              </a:lnSpc>
              <a:spcBef>
                <a:spcPts val="100"/>
              </a:spcBef>
            </a:pPr>
            <a:r>
              <a:rPr sz="1800" b="1" spc="-5" dirty="0">
                <a:solidFill>
                  <a:srgbClr val="800000"/>
                </a:solidFill>
                <a:latin typeface="Calibri"/>
                <a:cs typeface="Calibri"/>
              </a:rPr>
              <a:t>С</a:t>
            </a:r>
            <a:r>
              <a:rPr sz="1800" b="1" spc="-130" dirty="0">
                <a:solidFill>
                  <a:srgbClr val="800000"/>
                </a:solidFill>
                <a:latin typeface="Calibri"/>
                <a:cs typeface="Calibri"/>
              </a:rPr>
              <a:t>Т</a:t>
            </a:r>
            <a:r>
              <a:rPr sz="1800" b="1" dirty="0">
                <a:solidFill>
                  <a:srgbClr val="800000"/>
                </a:solidFill>
                <a:latin typeface="Calibri"/>
                <a:cs typeface="Calibri"/>
              </a:rPr>
              <a:t>АЛО</a:t>
            </a:r>
            <a:endParaRPr sz="1800">
              <a:solidFill>
                <a:srgbClr val="800000"/>
              </a:solidFill>
              <a:latin typeface="Calibri"/>
              <a:cs typeface="Calibri"/>
            </a:endParaRPr>
          </a:p>
        </p:txBody>
      </p:sp>
      <p:sp>
        <p:nvSpPr>
          <p:cNvPr id="9" name="object 9"/>
          <p:cNvSpPr txBox="1"/>
          <p:nvPr/>
        </p:nvSpPr>
        <p:spPr>
          <a:xfrm>
            <a:off x="4013072" y="4579746"/>
            <a:ext cx="2747010" cy="228268"/>
          </a:xfrm>
          <a:prstGeom prst="rect">
            <a:avLst/>
          </a:prstGeom>
        </p:spPr>
        <p:txBody>
          <a:bodyPr vert="horz" wrap="square" lIns="0" tIns="12700" rIns="0" bIns="0" rtlCol="0">
            <a:spAutoFit/>
          </a:bodyPr>
          <a:lstStyle/>
          <a:p>
            <a:pPr marL="299085" indent="-287020">
              <a:lnSpc>
                <a:spcPct val="100000"/>
              </a:lnSpc>
              <a:spcBef>
                <a:spcPts val="100"/>
              </a:spcBef>
              <a:buFont typeface="Wingdings"/>
              <a:buChar char=""/>
              <a:tabLst>
                <a:tab pos="299085" algn="l"/>
                <a:tab pos="299720" algn="l"/>
              </a:tabLst>
            </a:pPr>
            <a:r>
              <a:rPr sz="1400" spc="-5" dirty="0">
                <a:latin typeface="Calibri"/>
                <a:cs typeface="Calibri"/>
              </a:rPr>
              <a:t>Учебный</a:t>
            </a:r>
            <a:r>
              <a:rPr sz="1400" spc="-15" dirty="0">
                <a:latin typeface="Calibri"/>
                <a:cs typeface="Calibri"/>
              </a:rPr>
              <a:t> </a:t>
            </a:r>
            <a:r>
              <a:rPr sz="1400" spc="-5" dirty="0">
                <a:latin typeface="Calibri"/>
                <a:cs typeface="Calibri"/>
              </a:rPr>
              <a:t>предмет</a:t>
            </a:r>
            <a:r>
              <a:rPr sz="1400" spc="-15" dirty="0">
                <a:latin typeface="Calibri"/>
                <a:cs typeface="Calibri"/>
              </a:rPr>
              <a:t> </a:t>
            </a:r>
            <a:r>
              <a:rPr sz="1400" spc="-15" dirty="0">
                <a:solidFill>
                  <a:srgbClr val="800000"/>
                </a:solidFill>
                <a:latin typeface="Calibri"/>
                <a:cs typeface="Calibri"/>
              </a:rPr>
              <a:t>«Технология»</a:t>
            </a:r>
            <a:endParaRPr sz="1400" dirty="0">
              <a:solidFill>
                <a:srgbClr val="800000"/>
              </a:solidFill>
              <a:latin typeface="Calibri"/>
              <a:cs typeface="Calibri"/>
            </a:endParaRPr>
          </a:p>
        </p:txBody>
      </p:sp>
      <p:sp>
        <p:nvSpPr>
          <p:cNvPr id="10" name="object 10"/>
          <p:cNvSpPr txBox="1"/>
          <p:nvPr/>
        </p:nvSpPr>
        <p:spPr>
          <a:xfrm>
            <a:off x="8030718" y="4596765"/>
            <a:ext cx="3226435" cy="228268"/>
          </a:xfrm>
          <a:prstGeom prst="rect">
            <a:avLst/>
          </a:prstGeom>
        </p:spPr>
        <p:txBody>
          <a:bodyPr vert="horz" wrap="square" lIns="0" tIns="12700" rIns="0" bIns="0" rtlCol="0">
            <a:spAutoFit/>
          </a:bodyPr>
          <a:lstStyle/>
          <a:p>
            <a:pPr marL="299085" indent="-287020">
              <a:lnSpc>
                <a:spcPct val="100000"/>
              </a:lnSpc>
              <a:spcBef>
                <a:spcPts val="100"/>
              </a:spcBef>
              <a:buFont typeface="Wingdings"/>
              <a:buChar char=""/>
              <a:tabLst>
                <a:tab pos="299085" algn="l"/>
                <a:tab pos="299720" algn="l"/>
              </a:tabLst>
            </a:pPr>
            <a:r>
              <a:rPr sz="1400" spc="-5" dirty="0">
                <a:latin typeface="Calibri"/>
                <a:cs typeface="Calibri"/>
              </a:rPr>
              <a:t>Учебный предмет </a:t>
            </a:r>
            <a:r>
              <a:rPr sz="1400" spc="-35" dirty="0">
                <a:solidFill>
                  <a:srgbClr val="C00000"/>
                </a:solidFill>
                <a:latin typeface="Calibri"/>
                <a:cs typeface="Calibri"/>
              </a:rPr>
              <a:t>«</a:t>
            </a:r>
            <a:r>
              <a:rPr sz="1400" spc="-35" dirty="0">
                <a:solidFill>
                  <a:srgbClr val="800000"/>
                </a:solidFill>
                <a:latin typeface="Calibri"/>
                <a:cs typeface="Calibri"/>
              </a:rPr>
              <a:t>Труд</a:t>
            </a:r>
            <a:r>
              <a:rPr sz="1400" spc="-15" dirty="0">
                <a:solidFill>
                  <a:srgbClr val="800000"/>
                </a:solidFill>
                <a:latin typeface="Calibri"/>
                <a:cs typeface="Calibri"/>
              </a:rPr>
              <a:t> </a:t>
            </a:r>
            <a:r>
              <a:rPr sz="1400" spc="-10" dirty="0">
                <a:solidFill>
                  <a:srgbClr val="800000"/>
                </a:solidFill>
                <a:latin typeface="Calibri"/>
                <a:cs typeface="Calibri"/>
              </a:rPr>
              <a:t>(технология)»</a:t>
            </a:r>
            <a:endParaRPr sz="1400" dirty="0">
              <a:solidFill>
                <a:srgbClr val="800000"/>
              </a:solidFill>
              <a:latin typeface="Calibri"/>
              <a:cs typeface="Calibri"/>
            </a:endParaRPr>
          </a:p>
        </p:txBody>
      </p:sp>
      <p:sp>
        <p:nvSpPr>
          <p:cNvPr id="11" name="object 11"/>
          <p:cNvSpPr txBox="1"/>
          <p:nvPr/>
        </p:nvSpPr>
        <p:spPr>
          <a:xfrm>
            <a:off x="4011929" y="1457706"/>
            <a:ext cx="2893060" cy="666115"/>
          </a:xfrm>
          <a:prstGeom prst="rect">
            <a:avLst/>
          </a:prstGeom>
        </p:spPr>
        <p:txBody>
          <a:bodyPr vert="horz" wrap="square" lIns="0" tIns="13335" rIns="0" bIns="0" rtlCol="0">
            <a:spAutoFit/>
          </a:bodyPr>
          <a:lstStyle/>
          <a:p>
            <a:pPr marL="299085" marR="5080" indent="-287020">
              <a:lnSpc>
                <a:spcPct val="100000"/>
              </a:lnSpc>
              <a:spcBef>
                <a:spcPts val="105"/>
              </a:spcBef>
              <a:buFont typeface="Wingdings"/>
              <a:buChar char=""/>
              <a:tabLst>
                <a:tab pos="299085" algn="l"/>
                <a:tab pos="299720" algn="l"/>
              </a:tabLst>
            </a:pPr>
            <a:r>
              <a:rPr sz="1400" spc="-5" dirty="0">
                <a:latin typeface="Calibri"/>
                <a:cs typeface="Calibri"/>
              </a:rPr>
              <a:t>Предметная </a:t>
            </a:r>
            <a:r>
              <a:rPr sz="1400" spc="-10" dirty="0">
                <a:latin typeface="Calibri"/>
                <a:cs typeface="Calibri"/>
              </a:rPr>
              <a:t>область </a:t>
            </a:r>
            <a:r>
              <a:rPr sz="1400" spc="-5" dirty="0">
                <a:solidFill>
                  <a:srgbClr val="800000"/>
                </a:solidFill>
                <a:latin typeface="Calibri"/>
                <a:cs typeface="Calibri"/>
              </a:rPr>
              <a:t>«Физическая </a:t>
            </a:r>
            <a:r>
              <a:rPr sz="1400" spc="-305" dirty="0">
                <a:solidFill>
                  <a:srgbClr val="800000"/>
                </a:solidFill>
                <a:latin typeface="Calibri"/>
                <a:cs typeface="Calibri"/>
              </a:rPr>
              <a:t> </a:t>
            </a:r>
            <a:r>
              <a:rPr sz="1400" spc="-20" dirty="0">
                <a:solidFill>
                  <a:srgbClr val="800000"/>
                </a:solidFill>
                <a:latin typeface="Calibri"/>
                <a:cs typeface="Calibri"/>
              </a:rPr>
              <a:t>культура</a:t>
            </a:r>
            <a:r>
              <a:rPr sz="1400" dirty="0">
                <a:solidFill>
                  <a:srgbClr val="800000"/>
                </a:solidFill>
                <a:latin typeface="Calibri"/>
                <a:cs typeface="Calibri"/>
              </a:rPr>
              <a:t> и </a:t>
            </a:r>
            <a:r>
              <a:rPr sz="1400" spc="-5" dirty="0">
                <a:solidFill>
                  <a:srgbClr val="800000"/>
                </a:solidFill>
                <a:latin typeface="Calibri"/>
                <a:cs typeface="Calibri"/>
              </a:rPr>
              <a:t>основы</a:t>
            </a:r>
            <a:r>
              <a:rPr sz="1400" spc="-15" dirty="0">
                <a:solidFill>
                  <a:srgbClr val="800000"/>
                </a:solidFill>
                <a:latin typeface="Calibri"/>
                <a:cs typeface="Calibri"/>
              </a:rPr>
              <a:t> </a:t>
            </a:r>
            <a:r>
              <a:rPr sz="1400" spc="-5" dirty="0">
                <a:solidFill>
                  <a:srgbClr val="800000"/>
                </a:solidFill>
                <a:latin typeface="Calibri"/>
                <a:cs typeface="Calibri"/>
              </a:rPr>
              <a:t>безопасности </a:t>
            </a:r>
            <a:r>
              <a:rPr sz="1400" dirty="0">
                <a:solidFill>
                  <a:srgbClr val="800000"/>
                </a:solidFill>
                <a:latin typeface="Calibri"/>
                <a:cs typeface="Calibri"/>
              </a:rPr>
              <a:t> </a:t>
            </a:r>
            <a:r>
              <a:rPr sz="1400" spc="-10" dirty="0">
                <a:solidFill>
                  <a:srgbClr val="800000"/>
                </a:solidFill>
                <a:latin typeface="Calibri"/>
                <a:cs typeface="Calibri"/>
              </a:rPr>
              <a:t>жизнедеятельности»</a:t>
            </a:r>
            <a:endParaRPr sz="1400" dirty="0">
              <a:solidFill>
                <a:srgbClr val="800000"/>
              </a:solidFill>
              <a:latin typeface="Calibri"/>
              <a:cs typeface="Calibri"/>
            </a:endParaRPr>
          </a:p>
        </p:txBody>
      </p:sp>
      <p:sp>
        <p:nvSpPr>
          <p:cNvPr id="12" name="object 12"/>
          <p:cNvSpPr txBox="1"/>
          <p:nvPr/>
        </p:nvSpPr>
        <p:spPr>
          <a:xfrm>
            <a:off x="4011929" y="2753360"/>
            <a:ext cx="3461385" cy="452755"/>
          </a:xfrm>
          <a:prstGeom prst="rect">
            <a:avLst/>
          </a:prstGeom>
        </p:spPr>
        <p:txBody>
          <a:bodyPr vert="horz" wrap="square" lIns="0" tIns="13335" rIns="0" bIns="0" rtlCol="0">
            <a:spAutoFit/>
          </a:bodyPr>
          <a:lstStyle/>
          <a:p>
            <a:pPr marL="299085" marR="5080" indent="-287020">
              <a:lnSpc>
                <a:spcPct val="100000"/>
              </a:lnSpc>
              <a:spcBef>
                <a:spcPts val="105"/>
              </a:spcBef>
              <a:buFont typeface="Wingdings"/>
              <a:buChar char=""/>
              <a:tabLst>
                <a:tab pos="299085" algn="l"/>
                <a:tab pos="299720" algn="l"/>
              </a:tabLst>
            </a:pPr>
            <a:r>
              <a:rPr sz="1400" spc="-5" dirty="0">
                <a:latin typeface="Calibri"/>
                <a:cs typeface="Calibri"/>
              </a:rPr>
              <a:t>Учебный предмет </a:t>
            </a:r>
            <a:r>
              <a:rPr sz="1400" spc="-5" dirty="0">
                <a:solidFill>
                  <a:srgbClr val="800000"/>
                </a:solidFill>
                <a:latin typeface="Calibri"/>
                <a:cs typeface="Calibri"/>
              </a:rPr>
              <a:t>«Основы безопасности </a:t>
            </a:r>
            <a:r>
              <a:rPr sz="1400" spc="-305" dirty="0">
                <a:solidFill>
                  <a:srgbClr val="800000"/>
                </a:solidFill>
                <a:latin typeface="Calibri"/>
                <a:cs typeface="Calibri"/>
              </a:rPr>
              <a:t> </a:t>
            </a:r>
            <a:r>
              <a:rPr sz="1400" dirty="0">
                <a:solidFill>
                  <a:srgbClr val="800000"/>
                </a:solidFill>
                <a:latin typeface="Calibri"/>
                <a:cs typeface="Calibri"/>
              </a:rPr>
              <a:t>и</a:t>
            </a:r>
            <a:r>
              <a:rPr sz="1400" spc="-5" dirty="0">
                <a:solidFill>
                  <a:srgbClr val="800000"/>
                </a:solidFill>
                <a:latin typeface="Calibri"/>
                <a:cs typeface="Calibri"/>
              </a:rPr>
              <a:t> </a:t>
            </a:r>
            <a:r>
              <a:rPr sz="1400" spc="-10" dirty="0">
                <a:solidFill>
                  <a:srgbClr val="800000"/>
                </a:solidFill>
                <a:latin typeface="Calibri"/>
                <a:cs typeface="Calibri"/>
              </a:rPr>
              <a:t>жизнедеятельности»</a:t>
            </a:r>
            <a:endParaRPr sz="1400" dirty="0">
              <a:solidFill>
                <a:srgbClr val="800000"/>
              </a:solidFill>
              <a:latin typeface="Calibri"/>
              <a:cs typeface="Calibri"/>
            </a:endParaRPr>
          </a:p>
        </p:txBody>
      </p:sp>
      <p:sp>
        <p:nvSpPr>
          <p:cNvPr id="13" name="object 13"/>
          <p:cNvSpPr txBox="1"/>
          <p:nvPr/>
        </p:nvSpPr>
        <p:spPr>
          <a:xfrm>
            <a:off x="8005064" y="1457706"/>
            <a:ext cx="3417570" cy="1002030"/>
          </a:xfrm>
          <a:prstGeom prst="rect">
            <a:avLst/>
          </a:prstGeom>
        </p:spPr>
        <p:txBody>
          <a:bodyPr vert="horz" wrap="square" lIns="0" tIns="13335" rIns="0" bIns="0" rtlCol="0">
            <a:spAutoFit/>
          </a:bodyPr>
          <a:lstStyle/>
          <a:p>
            <a:pPr marL="289560" marR="494030" indent="-277495">
              <a:lnSpc>
                <a:spcPct val="100000"/>
              </a:lnSpc>
              <a:spcBef>
                <a:spcPts val="105"/>
              </a:spcBef>
              <a:buFont typeface="Wingdings"/>
              <a:buChar char=""/>
              <a:tabLst>
                <a:tab pos="299085" algn="l"/>
                <a:tab pos="299720" algn="l"/>
              </a:tabLst>
            </a:pPr>
            <a:r>
              <a:rPr sz="1400" spc="-5" dirty="0">
                <a:solidFill>
                  <a:srgbClr val="800000"/>
                </a:solidFill>
                <a:latin typeface="Calibri"/>
                <a:cs typeface="Calibri"/>
              </a:rPr>
              <a:t>Предметная</a:t>
            </a:r>
            <a:r>
              <a:rPr sz="1400" spc="10" dirty="0">
                <a:solidFill>
                  <a:srgbClr val="800000"/>
                </a:solidFill>
                <a:latin typeface="Calibri"/>
                <a:cs typeface="Calibri"/>
              </a:rPr>
              <a:t> </a:t>
            </a:r>
            <a:r>
              <a:rPr sz="1400" spc="-10" dirty="0">
                <a:solidFill>
                  <a:srgbClr val="800000"/>
                </a:solidFill>
                <a:latin typeface="Calibri"/>
                <a:cs typeface="Calibri"/>
              </a:rPr>
              <a:t>область</a:t>
            </a:r>
            <a:r>
              <a:rPr sz="1400" spc="-15" dirty="0">
                <a:solidFill>
                  <a:srgbClr val="800000"/>
                </a:solidFill>
                <a:latin typeface="Calibri"/>
                <a:cs typeface="Calibri"/>
              </a:rPr>
              <a:t> </a:t>
            </a:r>
            <a:r>
              <a:rPr sz="1400" b="1" spc="-5" dirty="0">
                <a:solidFill>
                  <a:srgbClr val="800000"/>
                </a:solidFill>
                <a:latin typeface="Calibri"/>
                <a:cs typeface="Calibri"/>
              </a:rPr>
              <a:t>«Физическая </a:t>
            </a:r>
            <a:r>
              <a:rPr sz="1400" b="1" spc="-300" dirty="0">
                <a:solidFill>
                  <a:srgbClr val="800000"/>
                </a:solidFill>
                <a:latin typeface="Calibri"/>
                <a:cs typeface="Calibri"/>
              </a:rPr>
              <a:t> </a:t>
            </a:r>
            <a:r>
              <a:rPr sz="1400" b="1" spc="-15" dirty="0">
                <a:solidFill>
                  <a:srgbClr val="800000"/>
                </a:solidFill>
                <a:latin typeface="Calibri"/>
                <a:cs typeface="Calibri"/>
              </a:rPr>
              <a:t>культура»</a:t>
            </a:r>
            <a:endParaRPr sz="1400">
              <a:solidFill>
                <a:srgbClr val="800000"/>
              </a:solidFill>
              <a:latin typeface="Calibri"/>
              <a:cs typeface="Calibri"/>
            </a:endParaRPr>
          </a:p>
          <a:p>
            <a:pPr marL="299085" indent="-287020">
              <a:lnSpc>
                <a:spcPct val="100000"/>
              </a:lnSpc>
              <a:spcBef>
                <a:spcPts val="955"/>
              </a:spcBef>
              <a:buFont typeface="Wingdings"/>
              <a:buChar char=""/>
              <a:tabLst>
                <a:tab pos="299085" algn="l"/>
                <a:tab pos="299720" algn="l"/>
              </a:tabLst>
            </a:pPr>
            <a:r>
              <a:rPr sz="1400" spc="-5" dirty="0">
                <a:solidFill>
                  <a:srgbClr val="800000"/>
                </a:solidFill>
                <a:latin typeface="Calibri"/>
                <a:cs typeface="Calibri"/>
              </a:rPr>
              <a:t>Предметная </a:t>
            </a:r>
            <a:r>
              <a:rPr sz="1400" spc="-10" dirty="0">
                <a:solidFill>
                  <a:srgbClr val="800000"/>
                </a:solidFill>
                <a:latin typeface="Calibri"/>
                <a:cs typeface="Calibri"/>
              </a:rPr>
              <a:t>область</a:t>
            </a:r>
            <a:r>
              <a:rPr sz="1400" spc="-20" dirty="0">
                <a:solidFill>
                  <a:srgbClr val="800000"/>
                </a:solidFill>
                <a:latin typeface="Calibri"/>
                <a:cs typeface="Calibri"/>
              </a:rPr>
              <a:t> </a:t>
            </a:r>
            <a:r>
              <a:rPr sz="1400" b="1" dirty="0">
                <a:solidFill>
                  <a:srgbClr val="800000"/>
                </a:solidFill>
                <a:latin typeface="Calibri"/>
                <a:cs typeface="Calibri"/>
              </a:rPr>
              <a:t>«Основы</a:t>
            </a:r>
            <a:endParaRPr sz="1400">
              <a:solidFill>
                <a:srgbClr val="800000"/>
              </a:solidFill>
              <a:latin typeface="Calibri"/>
              <a:cs typeface="Calibri"/>
            </a:endParaRPr>
          </a:p>
          <a:p>
            <a:pPr marL="299085">
              <a:lnSpc>
                <a:spcPct val="100000"/>
              </a:lnSpc>
              <a:spcBef>
                <a:spcPts val="5"/>
              </a:spcBef>
            </a:pPr>
            <a:r>
              <a:rPr sz="1400" b="1" dirty="0">
                <a:solidFill>
                  <a:srgbClr val="800000"/>
                </a:solidFill>
                <a:latin typeface="Calibri"/>
                <a:cs typeface="Calibri"/>
              </a:rPr>
              <a:t>безопасности</a:t>
            </a:r>
            <a:r>
              <a:rPr sz="1400" b="1" spc="-30" dirty="0">
                <a:solidFill>
                  <a:srgbClr val="800000"/>
                </a:solidFill>
                <a:latin typeface="Calibri"/>
                <a:cs typeface="Calibri"/>
              </a:rPr>
              <a:t> </a:t>
            </a:r>
            <a:r>
              <a:rPr sz="1400" b="1" dirty="0">
                <a:solidFill>
                  <a:srgbClr val="800000"/>
                </a:solidFill>
                <a:latin typeface="Calibri"/>
                <a:cs typeface="Calibri"/>
              </a:rPr>
              <a:t>и</a:t>
            </a:r>
            <a:r>
              <a:rPr sz="1400" b="1" spc="-55" dirty="0">
                <a:solidFill>
                  <a:srgbClr val="800000"/>
                </a:solidFill>
                <a:latin typeface="Calibri"/>
                <a:cs typeface="Calibri"/>
              </a:rPr>
              <a:t> </a:t>
            </a:r>
            <a:r>
              <a:rPr sz="1400" b="1" dirty="0">
                <a:solidFill>
                  <a:srgbClr val="800000"/>
                </a:solidFill>
                <a:latin typeface="Calibri"/>
                <a:cs typeface="Calibri"/>
              </a:rPr>
              <a:t>защиты</a:t>
            </a:r>
            <a:r>
              <a:rPr sz="1400" b="1" spc="-30" dirty="0">
                <a:solidFill>
                  <a:srgbClr val="800000"/>
                </a:solidFill>
                <a:latin typeface="Calibri"/>
                <a:cs typeface="Calibri"/>
              </a:rPr>
              <a:t> </a:t>
            </a:r>
            <a:r>
              <a:rPr sz="1400" b="1" spc="-10" dirty="0">
                <a:solidFill>
                  <a:srgbClr val="800000"/>
                </a:solidFill>
                <a:latin typeface="Calibri"/>
                <a:cs typeface="Calibri"/>
              </a:rPr>
              <a:t>Родины»</a:t>
            </a:r>
            <a:r>
              <a:rPr sz="1400" b="1" spc="-25" dirty="0">
                <a:solidFill>
                  <a:srgbClr val="800000"/>
                </a:solidFill>
                <a:latin typeface="Calibri"/>
                <a:cs typeface="Calibri"/>
              </a:rPr>
              <a:t> </a:t>
            </a:r>
            <a:r>
              <a:rPr sz="1400" spc="-5" dirty="0">
                <a:solidFill>
                  <a:srgbClr val="800000"/>
                </a:solidFill>
                <a:latin typeface="Calibri"/>
                <a:cs typeface="Calibri"/>
              </a:rPr>
              <a:t>(ОБЗР)</a:t>
            </a:r>
            <a:endParaRPr sz="1400">
              <a:solidFill>
                <a:srgbClr val="800000"/>
              </a:solidFill>
              <a:latin typeface="Calibri"/>
              <a:cs typeface="Calibri"/>
            </a:endParaRPr>
          </a:p>
        </p:txBody>
      </p:sp>
      <p:sp>
        <p:nvSpPr>
          <p:cNvPr id="14" name="object 14"/>
          <p:cNvSpPr txBox="1"/>
          <p:nvPr/>
        </p:nvSpPr>
        <p:spPr>
          <a:xfrm>
            <a:off x="8005064" y="2768600"/>
            <a:ext cx="3594735" cy="452755"/>
          </a:xfrm>
          <a:prstGeom prst="rect">
            <a:avLst/>
          </a:prstGeom>
        </p:spPr>
        <p:txBody>
          <a:bodyPr vert="horz" wrap="square" lIns="0" tIns="13335" rIns="0" bIns="0" rtlCol="0">
            <a:spAutoFit/>
          </a:bodyPr>
          <a:lstStyle/>
          <a:p>
            <a:pPr marL="299085" marR="5080" indent="-287020">
              <a:lnSpc>
                <a:spcPct val="100000"/>
              </a:lnSpc>
              <a:spcBef>
                <a:spcPts val="105"/>
              </a:spcBef>
              <a:buFont typeface="Wingdings"/>
              <a:buChar char=""/>
              <a:tabLst>
                <a:tab pos="299085" algn="l"/>
                <a:tab pos="299720" algn="l"/>
              </a:tabLst>
            </a:pPr>
            <a:r>
              <a:rPr sz="1400" spc="-5" dirty="0">
                <a:solidFill>
                  <a:srgbClr val="800000"/>
                </a:solidFill>
                <a:latin typeface="Calibri"/>
                <a:cs typeface="Calibri"/>
              </a:rPr>
              <a:t>Учебный предмет «Основы безопасности </a:t>
            </a:r>
            <a:r>
              <a:rPr sz="1400" dirty="0">
                <a:solidFill>
                  <a:srgbClr val="800000"/>
                </a:solidFill>
                <a:latin typeface="Calibri"/>
                <a:cs typeface="Calibri"/>
              </a:rPr>
              <a:t>и </a:t>
            </a:r>
            <a:r>
              <a:rPr sz="1400" spc="-305" dirty="0">
                <a:solidFill>
                  <a:srgbClr val="800000"/>
                </a:solidFill>
                <a:latin typeface="Calibri"/>
                <a:cs typeface="Calibri"/>
              </a:rPr>
              <a:t> </a:t>
            </a:r>
            <a:r>
              <a:rPr sz="1400" dirty="0">
                <a:solidFill>
                  <a:srgbClr val="800000"/>
                </a:solidFill>
                <a:latin typeface="Calibri"/>
                <a:cs typeface="Calibri"/>
              </a:rPr>
              <a:t>защиты</a:t>
            </a:r>
            <a:r>
              <a:rPr sz="1400" spc="-15" dirty="0">
                <a:solidFill>
                  <a:srgbClr val="800000"/>
                </a:solidFill>
                <a:latin typeface="Calibri"/>
                <a:cs typeface="Calibri"/>
              </a:rPr>
              <a:t> </a:t>
            </a:r>
            <a:r>
              <a:rPr sz="1400" spc="-10" dirty="0">
                <a:solidFill>
                  <a:srgbClr val="800000"/>
                </a:solidFill>
                <a:latin typeface="Calibri"/>
                <a:cs typeface="Calibri"/>
              </a:rPr>
              <a:t>Родины»</a:t>
            </a:r>
            <a:endParaRPr sz="1400" dirty="0">
              <a:solidFill>
                <a:srgbClr val="800000"/>
              </a:solidFill>
              <a:latin typeface="Calibri"/>
              <a:cs typeface="Calibri"/>
            </a:endParaRPr>
          </a:p>
        </p:txBody>
      </p:sp>
      <p:grpSp>
        <p:nvGrpSpPr>
          <p:cNvPr id="15" name="object 15"/>
          <p:cNvGrpSpPr/>
          <p:nvPr/>
        </p:nvGrpSpPr>
        <p:grpSpPr>
          <a:xfrm>
            <a:off x="365693" y="2678346"/>
            <a:ext cx="11119485" cy="1386205"/>
            <a:chOff x="436524" y="2621279"/>
            <a:chExt cx="11119485" cy="1386205"/>
          </a:xfrm>
        </p:grpSpPr>
        <p:sp>
          <p:nvSpPr>
            <p:cNvPr id="16" name="object 16"/>
            <p:cNvSpPr/>
            <p:nvPr/>
          </p:nvSpPr>
          <p:spPr>
            <a:xfrm>
              <a:off x="442874" y="3098037"/>
              <a:ext cx="3246755" cy="902969"/>
            </a:xfrm>
            <a:custGeom>
              <a:avLst/>
              <a:gdLst/>
              <a:ahLst/>
              <a:cxnLst/>
              <a:rect l="l" t="t" r="r" b="b"/>
              <a:pathLst>
                <a:path w="3246754" h="902970">
                  <a:moveTo>
                    <a:pt x="0" y="545211"/>
                  </a:moveTo>
                  <a:lnTo>
                    <a:pt x="3185515" y="0"/>
                  </a:lnTo>
                  <a:lnTo>
                    <a:pt x="3246729" y="357504"/>
                  </a:lnTo>
                  <a:lnTo>
                    <a:pt x="61226" y="902843"/>
                  </a:lnTo>
                  <a:lnTo>
                    <a:pt x="0" y="545211"/>
                  </a:lnTo>
                  <a:close/>
                </a:path>
              </a:pathLst>
            </a:custGeom>
            <a:ln w="12700">
              <a:solidFill>
                <a:srgbClr val="4471C4"/>
              </a:solidFill>
            </a:ln>
          </p:spPr>
          <p:txBody>
            <a:bodyPr wrap="square" lIns="0" tIns="0" rIns="0" bIns="0" rtlCol="0"/>
            <a:lstStyle/>
            <a:p>
              <a:endParaRPr/>
            </a:p>
          </p:txBody>
        </p:sp>
        <p:pic>
          <p:nvPicPr>
            <p:cNvPr id="17" name="object 17"/>
            <p:cNvPicPr/>
            <p:nvPr/>
          </p:nvPicPr>
          <p:blipFill>
            <a:blip r:embed="rId3" cstate="print"/>
            <a:stretch>
              <a:fillRect/>
            </a:stretch>
          </p:blipFill>
          <p:spPr>
            <a:xfrm>
              <a:off x="620077" y="3282695"/>
              <a:ext cx="2894266" cy="570737"/>
            </a:xfrm>
            <a:prstGeom prst="rect">
              <a:avLst/>
            </a:prstGeom>
          </p:spPr>
        </p:pic>
        <p:sp>
          <p:nvSpPr>
            <p:cNvPr id="18" name="object 18"/>
            <p:cNvSpPr/>
            <p:nvPr/>
          </p:nvSpPr>
          <p:spPr>
            <a:xfrm>
              <a:off x="4253484" y="2624327"/>
              <a:ext cx="7302500" cy="0"/>
            </a:xfrm>
            <a:custGeom>
              <a:avLst/>
              <a:gdLst/>
              <a:ahLst/>
              <a:cxnLst/>
              <a:rect l="l" t="t" r="r" b="b"/>
              <a:pathLst>
                <a:path w="7302500">
                  <a:moveTo>
                    <a:pt x="0" y="0"/>
                  </a:moveTo>
                  <a:lnTo>
                    <a:pt x="3230244" y="0"/>
                  </a:lnTo>
                </a:path>
                <a:path w="7302500">
                  <a:moveTo>
                    <a:pt x="4072127" y="0"/>
                  </a:moveTo>
                  <a:lnTo>
                    <a:pt x="7302373" y="0"/>
                  </a:lnTo>
                </a:path>
              </a:pathLst>
            </a:custGeom>
            <a:ln w="6096">
              <a:solidFill>
                <a:srgbClr val="4471C4"/>
              </a:solidFill>
              <a:prstDash val="sysDash"/>
            </a:ln>
          </p:spPr>
          <p:txBody>
            <a:bodyPr wrap="square" lIns="0" tIns="0" rIns="0" bIns="0" rtlCol="0"/>
            <a:lstStyle/>
            <a:p>
              <a:endParaRPr/>
            </a:p>
          </p:txBody>
        </p:sp>
      </p:grpSp>
      <p:sp>
        <p:nvSpPr>
          <p:cNvPr id="19" name="object 19"/>
          <p:cNvSpPr txBox="1"/>
          <p:nvPr/>
        </p:nvSpPr>
        <p:spPr>
          <a:xfrm>
            <a:off x="8186928" y="3384803"/>
            <a:ext cx="3232785" cy="363220"/>
          </a:xfrm>
          <a:prstGeom prst="rect">
            <a:avLst/>
          </a:prstGeom>
          <a:ln w="12192">
            <a:solidFill>
              <a:srgbClr val="4471C4"/>
            </a:solidFill>
          </a:ln>
        </p:spPr>
        <p:txBody>
          <a:bodyPr vert="horz" wrap="square" lIns="0" tIns="64135" rIns="0" bIns="0" rtlCol="0">
            <a:spAutoFit/>
          </a:bodyPr>
          <a:lstStyle/>
          <a:p>
            <a:pPr marL="222250">
              <a:lnSpc>
                <a:spcPct val="100000"/>
              </a:lnSpc>
              <a:spcBef>
                <a:spcPts val="505"/>
              </a:spcBef>
            </a:pPr>
            <a:r>
              <a:rPr sz="1400" spc="-5" dirty="0">
                <a:solidFill>
                  <a:srgbClr val="2E5496"/>
                </a:solidFill>
                <a:latin typeface="Calibri"/>
                <a:cs typeface="Calibri"/>
              </a:rPr>
              <a:t>Дополнено</a:t>
            </a:r>
            <a:r>
              <a:rPr sz="1400" spc="-60" dirty="0">
                <a:solidFill>
                  <a:srgbClr val="2E5496"/>
                </a:solidFill>
                <a:latin typeface="Calibri"/>
                <a:cs typeface="Calibri"/>
              </a:rPr>
              <a:t> </a:t>
            </a:r>
            <a:r>
              <a:rPr sz="1400" spc="-5" dirty="0">
                <a:solidFill>
                  <a:srgbClr val="2E5496"/>
                </a:solidFill>
                <a:latin typeface="Calibri"/>
                <a:cs typeface="Calibri"/>
              </a:rPr>
              <a:t>предметное</a:t>
            </a:r>
            <a:r>
              <a:rPr sz="1400" spc="-15" dirty="0">
                <a:solidFill>
                  <a:srgbClr val="2E5496"/>
                </a:solidFill>
                <a:latin typeface="Calibri"/>
                <a:cs typeface="Calibri"/>
              </a:rPr>
              <a:t> </a:t>
            </a:r>
            <a:r>
              <a:rPr sz="1400" spc="-10" dirty="0">
                <a:solidFill>
                  <a:srgbClr val="2E5496"/>
                </a:solidFill>
                <a:latin typeface="Calibri"/>
                <a:cs typeface="Calibri"/>
              </a:rPr>
              <a:t>содержание</a:t>
            </a:r>
            <a:endParaRPr sz="1400">
              <a:latin typeface="Calibri"/>
              <a:cs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158296" y="68528"/>
            <a:ext cx="904025" cy="1007237"/>
          </a:xfrm>
          <a:prstGeom prst="rect">
            <a:avLst/>
          </a:prstGeom>
        </p:spPr>
      </p:pic>
      <p:sp>
        <p:nvSpPr>
          <p:cNvPr id="3" name="object 3"/>
          <p:cNvSpPr txBox="1">
            <a:spLocks noGrp="1"/>
          </p:cNvSpPr>
          <p:nvPr>
            <p:ph type="title"/>
          </p:nvPr>
        </p:nvSpPr>
        <p:spPr>
          <a:xfrm>
            <a:off x="1279904" y="129031"/>
            <a:ext cx="8930895" cy="873957"/>
          </a:xfrm>
          <a:prstGeom prst="rect">
            <a:avLst/>
          </a:prstGeom>
        </p:spPr>
        <p:txBody>
          <a:bodyPr vert="horz" wrap="square" lIns="0" tIns="12065" rIns="0" bIns="0" rtlCol="0">
            <a:spAutoFit/>
          </a:bodyPr>
          <a:lstStyle/>
          <a:p>
            <a:pPr marL="12700">
              <a:lnSpc>
                <a:spcPct val="100000"/>
              </a:lnSpc>
              <a:spcBef>
                <a:spcPts val="95"/>
              </a:spcBef>
            </a:pPr>
            <a:r>
              <a:rPr lang="ru-RU" sz="2800" spc="-15" dirty="0">
                <a:solidFill>
                  <a:srgbClr val="800000"/>
                </a:solidFill>
              </a:rPr>
              <a:t>П</a:t>
            </a:r>
            <a:r>
              <a:rPr sz="2800" spc="-15" dirty="0" err="1">
                <a:solidFill>
                  <a:srgbClr val="800000"/>
                </a:solidFill>
              </a:rPr>
              <a:t>риказ</a:t>
            </a:r>
            <a:r>
              <a:rPr sz="2800" spc="35" dirty="0">
                <a:solidFill>
                  <a:srgbClr val="800000"/>
                </a:solidFill>
              </a:rPr>
              <a:t> </a:t>
            </a:r>
            <a:r>
              <a:rPr sz="2800" spc="-10" dirty="0">
                <a:solidFill>
                  <a:srgbClr val="800000"/>
                </a:solidFill>
              </a:rPr>
              <a:t>Минпросвещения</a:t>
            </a:r>
            <a:r>
              <a:rPr sz="2800" spc="50" dirty="0">
                <a:solidFill>
                  <a:srgbClr val="800000"/>
                </a:solidFill>
              </a:rPr>
              <a:t> </a:t>
            </a:r>
            <a:r>
              <a:rPr sz="2800" spc="-10" dirty="0" err="1">
                <a:solidFill>
                  <a:srgbClr val="800000"/>
                </a:solidFill>
              </a:rPr>
              <a:t>России</a:t>
            </a:r>
            <a:r>
              <a:rPr lang="ru-RU" sz="2800" spc="-10" dirty="0">
                <a:solidFill>
                  <a:srgbClr val="800000"/>
                </a:solidFill>
              </a:rPr>
              <a:t> от 19.03.2024 № 171</a:t>
            </a:r>
            <a:br>
              <a:rPr lang="ru-RU" sz="2800" spc="-10" dirty="0">
                <a:solidFill>
                  <a:srgbClr val="800000"/>
                </a:solidFill>
              </a:rPr>
            </a:br>
            <a:endParaRPr sz="2800" dirty="0">
              <a:solidFill>
                <a:srgbClr val="800000"/>
              </a:solidFill>
            </a:endParaRPr>
          </a:p>
        </p:txBody>
      </p:sp>
      <p:sp>
        <p:nvSpPr>
          <p:cNvPr id="4" name="object 4"/>
          <p:cNvSpPr txBox="1"/>
          <p:nvPr/>
        </p:nvSpPr>
        <p:spPr>
          <a:xfrm>
            <a:off x="1279905" y="566420"/>
            <a:ext cx="9977755" cy="672620"/>
          </a:xfrm>
          <a:prstGeom prst="rect">
            <a:avLst/>
          </a:prstGeom>
        </p:spPr>
        <p:txBody>
          <a:bodyPr vert="horz" wrap="square" lIns="0" tIns="13335" rIns="0" bIns="0" rtlCol="0">
            <a:spAutoFit/>
          </a:bodyPr>
          <a:lstStyle/>
          <a:p>
            <a:pPr marL="12700" algn="ctr">
              <a:lnSpc>
                <a:spcPct val="100000"/>
              </a:lnSpc>
              <a:spcBef>
                <a:spcPts val="105"/>
              </a:spcBef>
            </a:pPr>
            <a:r>
              <a:rPr lang="ru-RU" sz="1400" b="1" dirty="0">
                <a:solidFill>
                  <a:srgbClr val="800000"/>
                </a:solidFill>
                <a:latin typeface="Calibri"/>
                <a:cs typeface="Calibri"/>
              </a:rPr>
              <a:t>"О внесении изменений в некоторые приказы Министерства просвещения Российской Федерации, касающиеся федеральных образовательных программ начального общего образования, основного общего образования и среднего общего образования"</a:t>
            </a:r>
          </a:p>
          <a:p>
            <a:pPr marL="12700" algn="ctr">
              <a:lnSpc>
                <a:spcPct val="100000"/>
              </a:lnSpc>
              <a:spcBef>
                <a:spcPts val="105"/>
              </a:spcBef>
            </a:pPr>
            <a:r>
              <a:rPr lang="ru-RU" sz="1400" b="1" dirty="0">
                <a:solidFill>
                  <a:srgbClr val="800000"/>
                </a:solidFill>
                <a:latin typeface="Calibri"/>
                <a:cs typeface="Calibri"/>
              </a:rPr>
              <a:t>(Зарегистрирован 11.04.2024 № 77830).</a:t>
            </a:r>
            <a:endParaRPr sz="1600" dirty="0">
              <a:solidFill>
                <a:srgbClr val="800000"/>
              </a:solidFill>
              <a:latin typeface="Calibri"/>
              <a:cs typeface="Calibri"/>
            </a:endParaRPr>
          </a:p>
        </p:txBody>
      </p:sp>
      <p:sp>
        <p:nvSpPr>
          <p:cNvPr id="7" name="object 7"/>
          <p:cNvSpPr/>
          <p:nvPr/>
        </p:nvSpPr>
        <p:spPr>
          <a:xfrm>
            <a:off x="305561" y="1669542"/>
            <a:ext cx="11419205" cy="3928745"/>
          </a:xfrm>
          <a:custGeom>
            <a:avLst/>
            <a:gdLst/>
            <a:ahLst/>
            <a:cxnLst/>
            <a:rect l="l" t="t" r="r" b="b"/>
            <a:pathLst>
              <a:path w="11419205" h="3928745">
                <a:moveTo>
                  <a:pt x="0" y="289560"/>
                </a:moveTo>
                <a:lnTo>
                  <a:pt x="11418951" y="289560"/>
                </a:lnTo>
              </a:path>
              <a:path w="11419205" h="3928745">
                <a:moveTo>
                  <a:pt x="3354324" y="3756533"/>
                </a:moveTo>
                <a:lnTo>
                  <a:pt x="3354324" y="28956"/>
                </a:lnTo>
              </a:path>
              <a:path w="11419205" h="3928745">
                <a:moveTo>
                  <a:pt x="7554468" y="3928465"/>
                </a:moveTo>
                <a:lnTo>
                  <a:pt x="7554468" y="0"/>
                </a:lnTo>
              </a:path>
            </a:pathLst>
          </a:custGeom>
          <a:ln w="28956">
            <a:solidFill>
              <a:srgbClr val="375F92"/>
            </a:solidFill>
            <a:prstDash val="sysDash"/>
          </a:ln>
        </p:spPr>
        <p:txBody>
          <a:bodyPr wrap="square" lIns="0" tIns="0" rIns="0" bIns="0" rtlCol="0"/>
          <a:lstStyle/>
          <a:p>
            <a:endParaRPr/>
          </a:p>
        </p:txBody>
      </p:sp>
      <p:sp>
        <p:nvSpPr>
          <p:cNvPr id="8" name="object 8"/>
          <p:cNvSpPr txBox="1"/>
          <p:nvPr/>
        </p:nvSpPr>
        <p:spPr>
          <a:xfrm>
            <a:off x="1434782" y="1440377"/>
            <a:ext cx="995680" cy="299720"/>
          </a:xfrm>
          <a:prstGeom prst="rect">
            <a:avLst/>
          </a:prstGeom>
        </p:spPr>
        <p:txBody>
          <a:bodyPr vert="horz" wrap="square" lIns="0" tIns="12700" rIns="0" bIns="0" rtlCol="0">
            <a:spAutoFit/>
          </a:bodyPr>
          <a:lstStyle/>
          <a:p>
            <a:pPr marL="12700">
              <a:lnSpc>
                <a:spcPct val="100000"/>
              </a:lnSpc>
              <a:spcBef>
                <a:spcPts val="100"/>
              </a:spcBef>
            </a:pPr>
            <a:r>
              <a:rPr sz="1800" b="1" dirty="0">
                <a:solidFill>
                  <a:srgbClr val="800000"/>
                </a:solidFill>
                <a:latin typeface="Calibri"/>
                <a:cs typeface="Calibri"/>
              </a:rPr>
              <a:t>ФОП</a:t>
            </a:r>
            <a:r>
              <a:rPr sz="1800" b="1" spc="-75" dirty="0">
                <a:solidFill>
                  <a:srgbClr val="800000"/>
                </a:solidFill>
                <a:latin typeface="Calibri"/>
                <a:cs typeface="Calibri"/>
              </a:rPr>
              <a:t> </a:t>
            </a:r>
            <a:r>
              <a:rPr sz="1800" b="1" dirty="0">
                <a:solidFill>
                  <a:srgbClr val="800000"/>
                </a:solidFill>
                <a:latin typeface="Calibri"/>
                <a:cs typeface="Calibri"/>
              </a:rPr>
              <a:t>НОО</a:t>
            </a:r>
            <a:endParaRPr sz="1800" dirty="0">
              <a:solidFill>
                <a:srgbClr val="800000"/>
              </a:solidFill>
              <a:latin typeface="Calibri"/>
              <a:cs typeface="Calibri"/>
            </a:endParaRPr>
          </a:p>
        </p:txBody>
      </p:sp>
      <p:sp>
        <p:nvSpPr>
          <p:cNvPr id="9" name="object 9"/>
          <p:cNvSpPr txBox="1"/>
          <p:nvPr/>
        </p:nvSpPr>
        <p:spPr>
          <a:xfrm>
            <a:off x="5166740" y="1532001"/>
            <a:ext cx="5180330" cy="299720"/>
          </a:xfrm>
          <a:prstGeom prst="rect">
            <a:avLst/>
          </a:prstGeom>
        </p:spPr>
        <p:txBody>
          <a:bodyPr vert="horz" wrap="square" lIns="0" tIns="12700" rIns="0" bIns="0" rtlCol="0">
            <a:spAutoFit/>
          </a:bodyPr>
          <a:lstStyle/>
          <a:p>
            <a:pPr marL="12700">
              <a:lnSpc>
                <a:spcPct val="100000"/>
              </a:lnSpc>
              <a:spcBef>
                <a:spcPts val="100"/>
              </a:spcBef>
              <a:tabLst>
                <a:tab pos="4221480" algn="l"/>
              </a:tabLst>
            </a:pPr>
            <a:r>
              <a:rPr sz="2700" b="1" baseline="3086" dirty="0">
                <a:solidFill>
                  <a:srgbClr val="800000"/>
                </a:solidFill>
                <a:latin typeface="Calibri"/>
                <a:cs typeface="Calibri"/>
              </a:rPr>
              <a:t>ФОП</a:t>
            </a:r>
            <a:r>
              <a:rPr sz="2700" b="1" spc="7" baseline="3086" dirty="0">
                <a:solidFill>
                  <a:srgbClr val="800000"/>
                </a:solidFill>
                <a:latin typeface="Calibri"/>
                <a:cs typeface="Calibri"/>
              </a:rPr>
              <a:t> </a:t>
            </a:r>
            <a:r>
              <a:rPr sz="2700" b="1" spc="-7" baseline="3086" dirty="0">
                <a:solidFill>
                  <a:srgbClr val="800000"/>
                </a:solidFill>
                <a:latin typeface="Calibri"/>
                <a:cs typeface="Calibri"/>
              </a:rPr>
              <a:t>ООО</a:t>
            </a:r>
            <a:r>
              <a:rPr sz="2700" b="1" spc="-7" baseline="3086" dirty="0">
                <a:solidFill>
                  <a:srgbClr val="375F92"/>
                </a:solidFill>
                <a:latin typeface="Calibri"/>
                <a:cs typeface="Calibri"/>
              </a:rPr>
              <a:t>	</a:t>
            </a:r>
            <a:r>
              <a:rPr sz="1800" b="1" dirty="0">
                <a:solidFill>
                  <a:srgbClr val="800000"/>
                </a:solidFill>
                <a:latin typeface="Calibri"/>
                <a:cs typeface="Calibri"/>
              </a:rPr>
              <a:t>ФОП</a:t>
            </a:r>
            <a:r>
              <a:rPr sz="1800" b="1" spc="-75" dirty="0">
                <a:solidFill>
                  <a:srgbClr val="800000"/>
                </a:solidFill>
                <a:latin typeface="Calibri"/>
                <a:cs typeface="Calibri"/>
              </a:rPr>
              <a:t> </a:t>
            </a:r>
            <a:r>
              <a:rPr sz="1800" b="1" spc="-5" dirty="0">
                <a:solidFill>
                  <a:srgbClr val="800000"/>
                </a:solidFill>
                <a:latin typeface="Calibri"/>
                <a:cs typeface="Calibri"/>
              </a:rPr>
              <a:t>СОО</a:t>
            </a:r>
            <a:endParaRPr sz="1800" dirty="0">
              <a:solidFill>
                <a:srgbClr val="800000"/>
              </a:solidFill>
              <a:latin typeface="Calibri"/>
              <a:cs typeface="Calibri"/>
            </a:endParaRPr>
          </a:p>
        </p:txBody>
      </p:sp>
      <p:sp>
        <p:nvSpPr>
          <p:cNvPr id="10" name="object 10"/>
          <p:cNvSpPr txBox="1"/>
          <p:nvPr/>
        </p:nvSpPr>
        <p:spPr>
          <a:xfrm>
            <a:off x="3898138" y="2095880"/>
            <a:ext cx="3677285" cy="3348354"/>
          </a:xfrm>
          <a:prstGeom prst="rect">
            <a:avLst/>
          </a:prstGeom>
        </p:spPr>
        <p:txBody>
          <a:bodyPr vert="horz" wrap="square" lIns="0" tIns="12065" rIns="0" bIns="0" rtlCol="0">
            <a:spAutoFit/>
          </a:bodyPr>
          <a:lstStyle/>
          <a:p>
            <a:pPr marL="299085" indent="-287020">
              <a:lnSpc>
                <a:spcPct val="100000"/>
              </a:lnSpc>
              <a:spcBef>
                <a:spcPts val="95"/>
              </a:spcBef>
              <a:buFont typeface="Wingdings"/>
              <a:buChar char=""/>
              <a:tabLst>
                <a:tab pos="299085" algn="l"/>
                <a:tab pos="299720" algn="l"/>
              </a:tabLst>
            </a:pPr>
            <a:r>
              <a:rPr sz="1300" spc="-10" dirty="0">
                <a:latin typeface="Calibri"/>
                <a:cs typeface="Calibri"/>
              </a:rPr>
              <a:t>ФРП</a:t>
            </a:r>
            <a:r>
              <a:rPr sz="1300" spc="15" dirty="0">
                <a:latin typeface="Calibri"/>
                <a:cs typeface="Calibri"/>
              </a:rPr>
              <a:t> </a:t>
            </a:r>
            <a:r>
              <a:rPr sz="1300" spc="-5" dirty="0">
                <a:latin typeface="Calibri"/>
                <a:cs typeface="Calibri"/>
              </a:rPr>
              <a:t>по</a:t>
            </a:r>
            <a:r>
              <a:rPr sz="1300" spc="15" dirty="0">
                <a:latin typeface="Calibri"/>
                <a:cs typeface="Calibri"/>
              </a:rPr>
              <a:t> </a:t>
            </a:r>
            <a:r>
              <a:rPr sz="1300" spc="-5" dirty="0">
                <a:latin typeface="Calibri"/>
                <a:cs typeface="Calibri"/>
              </a:rPr>
              <a:t>учебным </a:t>
            </a:r>
            <a:r>
              <a:rPr sz="1300" spc="-10" dirty="0">
                <a:latin typeface="Calibri"/>
                <a:cs typeface="Calibri"/>
              </a:rPr>
              <a:t>предметам:</a:t>
            </a:r>
            <a:r>
              <a:rPr sz="1300" spc="-5" dirty="0">
                <a:latin typeface="Calibri"/>
                <a:cs typeface="Calibri"/>
              </a:rPr>
              <a:t> «Литература»,</a:t>
            </a:r>
            <a:endParaRPr sz="1300">
              <a:latin typeface="Calibri"/>
              <a:cs typeface="Calibri"/>
            </a:endParaRPr>
          </a:p>
          <a:p>
            <a:pPr marL="299085">
              <a:lnSpc>
                <a:spcPct val="100000"/>
              </a:lnSpc>
            </a:pPr>
            <a:r>
              <a:rPr sz="1300" spc="-10" dirty="0">
                <a:latin typeface="Calibri"/>
                <a:cs typeface="Calibri"/>
              </a:rPr>
              <a:t>«История»,</a:t>
            </a:r>
            <a:r>
              <a:rPr sz="1300" spc="20" dirty="0">
                <a:latin typeface="Calibri"/>
                <a:cs typeface="Calibri"/>
              </a:rPr>
              <a:t> </a:t>
            </a:r>
            <a:r>
              <a:rPr sz="1300" spc="-5" dirty="0">
                <a:latin typeface="Calibri"/>
                <a:cs typeface="Calibri"/>
              </a:rPr>
              <a:t>«Обществознание»,</a:t>
            </a:r>
            <a:r>
              <a:rPr sz="1300" spc="15" dirty="0">
                <a:latin typeface="Calibri"/>
                <a:cs typeface="Calibri"/>
              </a:rPr>
              <a:t> </a:t>
            </a:r>
            <a:r>
              <a:rPr sz="1300" spc="-35" dirty="0">
                <a:latin typeface="Calibri"/>
                <a:cs typeface="Calibri"/>
              </a:rPr>
              <a:t>«Труд</a:t>
            </a:r>
            <a:endParaRPr sz="1300">
              <a:latin typeface="Calibri"/>
              <a:cs typeface="Calibri"/>
            </a:endParaRPr>
          </a:p>
          <a:p>
            <a:pPr marL="299085">
              <a:lnSpc>
                <a:spcPct val="100000"/>
              </a:lnSpc>
            </a:pPr>
            <a:r>
              <a:rPr sz="1300" spc="-10" dirty="0">
                <a:latin typeface="Calibri"/>
                <a:cs typeface="Calibri"/>
              </a:rPr>
              <a:t>(технология)»</a:t>
            </a:r>
            <a:endParaRPr sz="1300">
              <a:latin typeface="Calibri"/>
              <a:cs typeface="Calibri"/>
            </a:endParaRPr>
          </a:p>
          <a:p>
            <a:pPr marL="299085" indent="-287020">
              <a:lnSpc>
                <a:spcPct val="100000"/>
              </a:lnSpc>
              <a:spcBef>
                <a:spcPts val="605"/>
              </a:spcBef>
              <a:buFont typeface="Wingdings"/>
              <a:buChar char=""/>
              <a:tabLst>
                <a:tab pos="299085" algn="l"/>
                <a:tab pos="299720" algn="l"/>
              </a:tabLst>
            </a:pPr>
            <a:r>
              <a:rPr sz="1300" spc="-10" dirty="0">
                <a:latin typeface="Calibri"/>
                <a:cs typeface="Calibri"/>
              </a:rPr>
              <a:t>ФРП</a:t>
            </a:r>
            <a:r>
              <a:rPr sz="1300" spc="20" dirty="0">
                <a:latin typeface="Calibri"/>
                <a:cs typeface="Calibri"/>
              </a:rPr>
              <a:t> </a:t>
            </a:r>
            <a:r>
              <a:rPr sz="1300" spc="-5" dirty="0">
                <a:latin typeface="Calibri"/>
                <a:cs typeface="Calibri"/>
              </a:rPr>
              <a:t>по</a:t>
            </a:r>
            <a:r>
              <a:rPr sz="1300" spc="20" dirty="0">
                <a:latin typeface="Calibri"/>
                <a:cs typeface="Calibri"/>
              </a:rPr>
              <a:t> </a:t>
            </a:r>
            <a:r>
              <a:rPr sz="1300" spc="-5" dirty="0">
                <a:latin typeface="Calibri"/>
                <a:cs typeface="Calibri"/>
              </a:rPr>
              <a:t>учебному</a:t>
            </a:r>
            <a:r>
              <a:rPr sz="1300" spc="5" dirty="0">
                <a:latin typeface="Calibri"/>
                <a:cs typeface="Calibri"/>
              </a:rPr>
              <a:t> </a:t>
            </a:r>
            <a:r>
              <a:rPr sz="1300" spc="-10" dirty="0">
                <a:latin typeface="Calibri"/>
                <a:cs typeface="Calibri"/>
              </a:rPr>
              <a:t>предмету</a:t>
            </a:r>
            <a:r>
              <a:rPr sz="1300" spc="10" dirty="0">
                <a:latin typeface="Calibri"/>
                <a:cs typeface="Calibri"/>
              </a:rPr>
              <a:t> </a:t>
            </a:r>
            <a:r>
              <a:rPr sz="1300" spc="-10" dirty="0">
                <a:solidFill>
                  <a:srgbClr val="C00000"/>
                </a:solidFill>
                <a:latin typeface="Calibri"/>
                <a:cs typeface="Calibri"/>
              </a:rPr>
              <a:t>«Физическая</a:t>
            </a:r>
            <a:endParaRPr sz="1300">
              <a:latin typeface="Calibri"/>
              <a:cs typeface="Calibri"/>
            </a:endParaRPr>
          </a:p>
          <a:p>
            <a:pPr marL="299085" marR="5080">
              <a:lnSpc>
                <a:spcPct val="100000"/>
              </a:lnSpc>
            </a:pPr>
            <a:r>
              <a:rPr sz="1300" spc="-15" dirty="0">
                <a:solidFill>
                  <a:srgbClr val="C00000"/>
                </a:solidFill>
                <a:latin typeface="Calibri"/>
                <a:cs typeface="Calibri"/>
              </a:rPr>
              <a:t>культура»</a:t>
            </a:r>
            <a:r>
              <a:rPr sz="1300" spc="-10" dirty="0">
                <a:solidFill>
                  <a:srgbClr val="C00000"/>
                </a:solidFill>
                <a:latin typeface="Calibri"/>
                <a:cs typeface="Calibri"/>
              </a:rPr>
              <a:t> дополнена</a:t>
            </a:r>
            <a:r>
              <a:rPr sz="1300" spc="25" dirty="0">
                <a:solidFill>
                  <a:srgbClr val="C00000"/>
                </a:solidFill>
                <a:latin typeface="Calibri"/>
                <a:cs typeface="Calibri"/>
              </a:rPr>
              <a:t> </a:t>
            </a:r>
            <a:r>
              <a:rPr sz="1300" spc="-20" dirty="0">
                <a:solidFill>
                  <a:srgbClr val="C00000"/>
                </a:solidFill>
                <a:latin typeface="Calibri"/>
                <a:cs typeface="Calibri"/>
              </a:rPr>
              <a:t>модулями:</a:t>
            </a:r>
            <a:r>
              <a:rPr sz="1300" spc="25" dirty="0">
                <a:solidFill>
                  <a:srgbClr val="C00000"/>
                </a:solidFill>
                <a:latin typeface="Calibri"/>
                <a:cs typeface="Calibri"/>
              </a:rPr>
              <a:t> </a:t>
            </a:r>
            <a:r>
              <a:rPr sz="1300" spc="-25" dirty="0">
                <a:latin typeface="Calibri"/>
                <a:cs typeface="Calibri"/>
              </a:rPr>
              <a:t>«Городошный </a:t>
            </a:r>
            <a:r>
              <a:rPr sz="1300" spc="-20" dirty="0">
                <a:latin typeface="Calibri"/>
                <a:cs typeface="Calibri"/>
              </a:rPr>
              <a:t> </a:t>
            </a:r>
            <a:r>
              <a:rPr sz="1300" spc="-5" dirty="0">
                <a:latin typeface="Calibri"/>
                <a:cs typeface="Calibri"/>
              </a:rPr>
              <a:t>спорт»,</a:t>
            </a:r>
            <a:r>
              <a:rPr sz="1300" spc="20" dirty="0">
                <a:latin typeface="Calibri"/>
                <a:cs typeface="Calibri"/>
              </a:rPr>
              <a:t> </a:t>
            </a:r>
            <a:r>
              <a:rPr sz="1300" spc="-30" dirty="0">
                <a:latin typeface="Calibri"/>
                <a:cs typeface="Calibri"/>
              </a:rPr>
              <a:t>«Гольф»,</a:t>
            </a:r>
            <a:r>
              <a:rPr sz="1300" spc="45" dirty="0">
                <a:latin typeface="Calibri"/>
                <a:cs typeface="Calibri"/>
              </a:rPr>
              <a:t> </a:t>
            </a:r>
            <a:r>
              <a:rPr sz="1300" spc="-15" dirty="0">
                <a:latin typeface="Calibri"/>
                <a:cs typeface="Calibri"/>
              </a:rPr>
              <a:t>«Биатлон»,</a:t>
            </a:r>
            <a:r>
              <a:rPr sz="1300" spc="20" dirty="0">
                <a:latin typeface="Calibri"/>
                <a:cs typeface="Calibri"/>
              </a:rPr>
              <a:t> </a:t>
            </a:r>
            <a:r>
              <a:rPr sz="1300" spc="-15" dirty="0">
                <a:latin typeface="Calibri"/>
                <a:cs typeface="Calibri"/>
              </a:rPr>
              <a:t>«Хоккей</a:t>
            </a:r>
            <a:r>
              <a:rPr sz="1300" spc="20" dirty="0">
                <a:latin typeface="Calibri"/>
                <a:cs typeface="Calibri"/>
              </a:rPr>
              <a:t> </a:t>
            </a:r>
            <a:r>
              <a:rPr sz="1300" spc="-5" dirty="0">
                <a:latin typeface="Calibri"/>
                <a:cs typeface="Calibri"/>
              </a:rPr>
              <a:t>на</a:t>
            </a:r>
            <a:r>
              <a:rPr sz="1300" spc="10" dirty="0">
                <a:latin typeface="Calibri"/>
                <a:cs typeface="Calibri"/>
              </a:rPr>
              <a:t> </a:t>
            </a:r>
            <a:r>
              <a:rPr sz="1300" spc="-5" dirty="0">
                <a:latin typeface="Calibri"/>
                <a:cs typeface="Calibri"/>
              </a:rPr>
              <a:t>траве»,</a:t>
            </a:r>
            <a:endParaRPr sz="1300">
              <a:latin typeface="Calibri"/>
              <a:cs typeface="Calibri"/>
            </a:endParaRPr>
          </a:p>
          <a:p>
            <a:pPr marL="299085" marR="5715">
              <a:lnSpc>
                <a:spcPct val="100000"/>
              </a:lnSpc>
            </a:pPr>
            <a:r>
              <a:rPr sz="1300" spc="-15" dirty="0">
                <a:latin typeface="Calibri"/>
                <a:cs typeface="Calibri"/>
              </a:rPr>
              <a:t>«Роллер</a:t>
            </a:r>
            <a:r>
              <a:rPr sz="1300" spc="25" dirty="0">
                <a:latin typeface="Calibri"/>
                <a:cs typeface="Calibri"/>
              </a:rPr>
              <a:t> </a:t>
            </a:r>
            <a:r>
              <a:rPr sz="1300" spc="-5" dirty="0">
                <a:latin typeface="Calibri"/>
                <a:cs typeface="Calibri"/>
              </a:rPr>
              <a:t>спорт»,</a:t>
            </a:r>
            <a:r>
              <a:rPr sz="1300" spc="10" dirty="0">
                <a:latin typeface="Calibri"/>
                <a:cs typeface="Calibri"/>
              </a:rPr>
              <a:t> </a:t>
            </a:r>
            <a:r>
              <a:rPr sz="1300" spc="-10" dirty="0">
                <a:latin typeface="Calibri"/>
                <a:cs typeface="Calibri"/>
              </a:rPr>
              <a:t>«Скалолазание»,</a:t>
            </a:r>
            <a:r>
              <a:rPr sz="1300" spc="20" dirty="0">
                <a:latin typeface="Calibri"/>
                <a:cs typeface="Calibri"/>
              </a:rPr>
              <a:t> </a:t>
            </a:r>
            <a:r>
              <a:rPr sz="1300" spc="-5" dirty="0">
                <a:latin typeface="Calibri"/>
                <a:cs typeface="Calibri"/>
              </a:rPr>
              <a:t>«Спортивный </a:t>
            </a:r>
            <a:r>
              <a:rPr sz="1300" spc="-280" dirty="0">
                <a:latin typeface="Calibri"/>
                <a:cs typeface="Calibri"/>
              </a:rPr>
              <a:t> </a:t>
            </a:r>
            <a:r>
              <a:rPr sz="1300" spc="-5" dirty="0">
                <a:latin typeface="Calibri"/>
                <a:cs typeface="Calibri"/>
              </a:rPr>
              <a:t>туризм»,</a:t>
            </a:r>
            <a:r>
              <a:rPr sz="1300" dirty="0">
                <a:latin typeface="Calibri"/>
                <a:cs typeface="Calibri"/>
              </a:rPr>
              <a:t> </a:t>
            </a:r>
            <a:r>
              <a:rPr sz="1300" spc="-15" dirty="0">
                <a:latin typeface="Calibri"/>
                <a:cs typeface="Calibri"/>
              </a:rPr>
              <a:t>«Ушу»,</a:t>
            </a:r>
            <a:r>
              <a:rPr sz="1300" spc="5" dirty="0">
                <a:latin typeface="Calibri"/>
                <a:cs typeface="Calibri"/>
              </a:rPr>
              <a:t> </a:t>
            </a:r>
            <a:r>
              <a:rPr sz="1300" spc="-10" dirty="0">
                <a:latin typeface="Calibri"/>
                <a:cs typeface="Calibri"/>
              </a:rPr>
              <a:t>«Чир</a:t>
            </a:r>
            <a:r>
              <a:rPr sz="1300" spc="25" dirty="0">
                <a:latin typeface="Calibri"/>
                <a:cs typeface="Calibri"/>
              </a:rPr>
              <a:t> </a:t>
            </a:r>
            <a:r>
              <a:rPr sz="1300" spc="-5" dirty="0">
                <a:latin typeface="Calibri"/>
                <a:cs typeface="Calibri"/>
              </a:rPr>
              <a:t>спорт», «Перетягивание </a:t>
            </a:r>
            <a:r>
              <a:rPr sz="1300" dirty="0">
                <a:latin typeface="Calibri"/>
                <a:cs typeface="Calibri"/>
              </a:rPr>
              <a:t> </a:t>
            </a:r>
            <a:r>
              <a:rPr sz="1300" spc="-10" dirty="0">
                <a:latin typeface="Calibri"/>
                <a:cs typeface="Calibri"/>
              </a:rPr>
              <a:t>каната»,</a:t>
            </a:r>
            <a:r>
              <a:rPr sz="1300" spc="5" dirty="0">
                <a:latin typeface="Calibri"/>
                <a:cs typeface="Calibri"/>
              </a:rPr>
              <a:t> </a:t>
            </a:r>
            <a:r>
              <a:rPr sz="1300" spc="-10" dirty="0">
                <a:latin typeface="Calibri"/>
                <a:cs typeface="Calibri"/>
              </a:rPr>
              <a:t>«Компьютерный</a:t>
            </a:r>
            <a:r>
              <a:rPr sz="1300" spc="5" dirty="0">
                <a:latin typeface="Calibri"/>
                <a:cs typeface="Calibri"/>
              </a:rPr>
              <a:t> </a:t>
            </a:r>
            <a:r>
              <a:rPr sz="1300" spc="-5" dirty="0">
                <a:latin typeface="Calibri"/>
                <a:cs typeface="Calibri"/>
              </a:rPr>
              <a:t>спорт»,</a:t>
            </a:r>
            <a:r>
              <a:rPr sz="1300" spc="10" dirty="0">
                <a:latin typeface="Calibri"/>
                <a:cs typeface="Calibri"/>
              </a:rPr>
              <a:t> </a:t>
            </a:r>
            <a:r>
              <a:rPr sz="1300" spc="-5" dirty="0">
                <a:latin typeface="Calibri"/>
                <a:cs typeface="Calibri"/>
              </a:rPr>
              <a:t>«Бокс»,</a:t>
            </a:r>
            <a:endParaRPr sz="1300">
              <a:latin typeface="Calibri"/>
              <a:cs typeface="Calibri"/>
            </a:endParaRPr>
          </a:p>
          <a:p>
            <a:pPr marL="299085">
              <a:lnSpc>
                <a:spcPct val="100000"/>
              </a:lnSpc>
            </a:pPr>
            <a:r>
              <a:rPr sz="1300" spc="-15" dirty="0">
                <a:latin typeface="Calibri"/>
                <a:cs typeface="Calibri"/>
              </a:rPr>
              <a:t>«Дзюдо»,</a:t>
            </a:r>
            <a:r>
              <a:rPr sz="1300" spc="5" dirty="0">
                <a:latin typeface="Calibri"/>
                <a:cs typeface="Calibri"/>
              </a:rPr>
              <a:t> </a:t>
            </a:r>
            <a:r>
              <a:rPr sz="1300" spc="-15" dirty="0">
                <a:latin typeface="Calibri"/>
                <a:cs typeface="Calibri"/>
              </a:rPr>
              <a:t>«Танцевальный</a:t>
            </a:r>
            <a:r>
              <a:rPr sz="1300" spc="20" dirty="0">
                <a:latin typeface="Calibri"/>
                <a:cs typeface="Calibri"/>
              </a:rPr>
              <a:t> </a:t>
            </a:r>
            <a:r>
              <a:rPr sz="1300" spc="-5" dirty="0">
                <a:latin typeface="Calibri"/>
                <a:cs typeface="Calibri"/>
              </a:rPr>
              <a:t>спорт»,</a:t>
            </a:r>
            <a:endParaRPr sz="1300">
              <a:latin typeface="Calibri"/>
              <a:cs typeface="Calibri"/>
            </a:endParaRPr>
          </a:p>
          <a:p>
            <a:pPr marL="299085">
              <a:lnSpc>
                <a:spcPct val="100000"/>
              </a:lnSpc>
            </a:pPr>
            <a:r>
              <a:rPr sz="1300" spc="-10" dirty="0">
                <a:latin typeface="Calibri"/>
                <a:cs typeface="Calibri"/>
              </a:rPr>
              <a:t>«Киокусинкай»,</a:t>
            </a:r>
            <a:r>
              <a:rPr sz="1300" spc="15" dirty="0">
                <a:latin typeface="Calibri"/>
                <a:cs typeface="Calibri"/>
              </a:rPr>
              <a:t> </a:t>
            </a:r>
            <a:r>
              <a:rPr sz="1300" spc="-25" dirty="0">
                <a:latin typeface="Calibri"/>
                <a:cs typeface="Calibri"/>
              </a:rPr>
              <a:t>«Тяжелая</a:t>
            </a:r>
            <a:r>
              <a:rPr sz="1300" spc="35" dirty="0">
                <a:latin typeface="Calibri"/>
                <a:cs typeface="Calibri"/>
              </a:rPr>
              <a:t> </a:t>
            </a:r>
            <a:r>
              <a:rPr sz="1300" spc="-15" dirty="0">
                <a:latin typeface="Calibri"/>
                <a:cs typeface="Calibri"/>
              </a:rPr>
              <a:t>атлетика».</a:t>
            </a:r>
            <a:endParaRPr sz="1300">
              <a:latin typeface="Calibri"/>
              <a:cs typeface="Calibri"/>
            </a:endParaRPr>
          </a:p>
          <a:p>
            <a:pPr marL="299085" marR="295275" indent="-287020">
              <a:lnSpc>
                <a:spcPct val="100000"/>
              </a:lnSpc>
              <a:spcBef>
                <a:spcPts val="600"/>
              </a:spcBef>
              <a:buFont typeface="Wingdings"/>
              <a:buChar char=""/>
              <a:tabLst>
                <a:tab pos="299085" algn="l"/>
                <a:tab pos="299720" algn="l"/>
              </a:tabLst>
            </a:pPr>
            <a:r>
              <a:rPr sz="1300" spc="-5" dirty="0">
                <a:latin typeface="Calibri"/>
                <a:cs typeface="Calibri"/>
              </a:rPr>
              <a:t>В</a:t>
            </a:r>
            <a:r>
              <a:rPr sz="1300" dirty="0">
                <a:latin typeface="Calibri"/>
                <a:cs typeface="Calibri"/>
              </a:rPr>
              <a:t> </a:t>
            </a:r>
            <a:r>
              <a:rPr sz="1300" spc="-5" dirty="0">
                <a:latin typeface="Calibri"/>
                <a:cs typeface="Calibri"/>
              </a:rPr>
              <a:t>6</a:t>
            </a:r>
            <a:r>
              <a:rPr sz="1300" spc="20" dirty="0">
                <a:latin typeface="Calibri"/>
                <a:cs typeface="Calibri"/>
              </a:rPr>
              <a:t> </a:t>
            </a:r>
            <a:r>
              <a:rPr sz="1300" spc="-5" dirty="0">
                <a:latin typeface="Calibri"/>
                <a:cs typeface="Calibri"/>
              </a:rPr>
              <a:t>вариантов</a:t>
            </a:r>
            <a:r>
              <a:rPr sz="1300" spc="15" dirty="0">
                <a:latin typeface="Calibri"/>
                <a:cs typeface="Calibri"/>
              </a:rPr>
              <a:t> </a:t>
            </a:r>
            <a:r>
              <a:rPr sz="1300" spc="-15" dirty="0">
                <a:latin typeface="Calibri"/>
                <a:cs typeface="Calibri"/>
              </a:rPr>
              <a:t>ФУП</a:t>
            </a:r>
            <a:r>
              <a:rPr sz="1300" spc="15" dirty="0">
                <a:latin typeface="Calibri"/>
                <a:cs typeface="Calibri"/>
              </a:rPr>
              <a:t> </a:t>
            </a:r>
            <a:r>
              <a:rPr sz="1300" spc="-5" dirty="0">
                <a:latin typeface="Calibri"/>
                <a:cs typeface="Calibri"/>
              </a:rPr>
              <a:t>внесены</a:t>
            </a:r>
            <a:r>
              <a:rPr sz="1300" spc="10" dirty="0">
                <a:latin typeface="Calibri"/>
                <a:cs typeface="Calibri"/>
              </a:rPr>
              <a:t> </a:t>
            </a:r>
            <a:r>
              <a:rPr sz="1300" spc="-10" dirty="0">
                <a:latin typeface="Calibri"/>
                <a:cs typeface="Calibri"/>
              </a:rPr>
              <a:t>предметные </a:t>
            </a:r>
            <a:r>
              <a:rPr sz="1300" spc="-5" dirty="0">
                <a:latin typeface="Calibri"/>
                <a:cs typeface="Calibri"/>
              </a:rPr>
              <a:t> </a:t>
            </a:r>
            <a:r>
              <a:rPr sz="1300" spc="-10" dirty="0">
                <a:latin typeface="Calibri"/>
                <a:cs typeface="Calibri"/>
              </a:rPr>
              <a:t>области</a:t>
            </a:r>
            <a:r>
              <a:rPr sz="1300" dirty="0">
                <a:latin typeface="Calibri"/>
                <a:cs typeface="Calibri"/>
              </a:rPr>
              <a:t> </a:t>
            </a:r>
            <a:r>
              <a:rPr sz="1300" spc="-10" dirty="0">
                <a:latin typeface="Calibri"/>
                <a:cs typeface="Calibri"/>
              </a:rPr>
              <a:t>«Физическая</a:t>
            </a:r>
            <a:r>
              <a:rPr sz="1300" spc="30" dirty="0">
                <a:latin typeface="Calibri"/>
                <a:cs typeface="Calibri"/>
              </a:rPr>
              <a:t> </a:t>
            </a:r>
            <a:r>
              <a:rPr sz="1300" spc="-15" dirty="0">
                <a:latin typeface="Calibri"/>
                <a:cs typeface="Calibri"/>
              </a:rPr>
              <a:t>культура»,</a:t>
            </a:r>
            <a:r>
              <a:rPr sz="1300" dirty="0">
                <a:latin typeface="Calibri"/>
                <a:cs typeface="Calibri"/>
              </a:rPr>
              <a:t> </a:t>
            </a:r>
            <a:r>
              <a:rPr sz="1300" spc="-5" dirty="0">
                <a:latin typeface="Calibri"/>
                <a:cs typeface="Calibri"/>
              </a:rPr>
              <a:t>«Основы </a:t>
            </a:r>
            <a:r>
              <a:rPr sz="1300" dirty="0">
                <a:latin typeface="Calibri"/>
                <a:cs typeface="Calibri"/>
              </a:rPr>
              <a:t> </a:t>
            </a:r>
            <a:r>
              <a:rPr sz="1300" spc="-5" dirty="0">
                <a:latin typeface="Calibri"/>
                <a:cs typeface="Calibri"/>
              </a:rPr>
              <a:t>безопасности и</a:t>
            </a:r>
            <a:r>
              <a:rPr sz="1300" spc="10" dirty="0">
                <a:latin typeface="Calibri"/>
                <a:cs typeface="Calibri"/>
              </a:rPr>
              <a:t> </a:t>
            </a:r>
            <a:r>
              <a:rPr sz="1300" spc="-5" dirty="0">
                <a:latin typeface="Calibri"/>
                <a:cs typeface="Calibri"/>
              </a:rPr>
              <a:t>защиты </a:t>
            </a:r>
            <a:r>
              <a:rPr sz="1300" spc="-15" dirty="0">
                <a:latin typeface="Calibri"/>
                <a:cs typeface="Calibri"/>
              </a:rPr>
              <a:t>Родины»;</a:t>
            </a:r>
            <a:r>
              <a:rPr sz="1300" spc="25" dirty="0">
                <a:latin typeface="Calibri"/>
                <a:cs typeface="Calibri"/>
              </a:rPr>
              <a:t> </a:t>
            </a:r>
            <a:r>
              <a:rPr sz="1300" spc="-5" dirty="0">
                <a:latin typeface="Calibri"/>
                <a:cs typeface="Calibri"/>
              </a:rPr>
              <a:t>учебные </a:t>
            </a:r>
            <a:r>
              <a:rPr sz="1300" dirty="0">
                <a:latin typeface="Calibri"/>
                <a:cs typeface="Calibri"/>
              </a:rPr>
              <a:t> </a:t>
            </a:r>
            <a:r>
              <a:rPr sz="1300" spc="-10" dirty="0">
                <a:latin typeface="Calibri"/>
                <a:cs typeface="Calibri"/>
              </a:rPr>
              <a:t>предметы</a:t>
            </a:r>
            <a:r>
              <a:rPr sz="1300" spc="-5" dirty="0">
                <a:latin typeface="Calibri"/>
                <a:cs typeface="Calibri"/>
              </a:rPr>
              <a:t> «Основы</a:t>
            </a:r>
            <a:r>
              <a:rPr sz="1300" dirty="0">
                <a:latin typeface="Calibri"/>
                <a:cs typeface="Calibri"/>
              </a:rPr>
              <a:t> </a:t>
            </a:r>
            <a:r>
              <a:rPr sz="1300" spc="-5" dirty="0">
                <a:latin typeface="Calibri"/>
                <a:cs typeface="Calibri"/>
              </a:rPr>
              <a:t>безопасности</a:t>
            </a:r>
            <a:r>
              <a:rPr sz="1300" spc="10" dirty="0">
                <a:latin typeface="Calibri"/>
                <a:cs typeface="Calibri"/>
              </a:rPr>
              <a:t> </a:t>
            </a:r>
            <a:r>
              <a:rPr sz="1300" spc="-5" dirty="0">
                <a:latin typeface="Calibri"/>
                <a:cs typeface="Calibri"/>
              </a:rPr>
              <a:t>и</a:t>
            </a:r>
            <a:r>
              <a:rPr sz="1300" spc="-10" dirty="0">
                <a:latin typeface="Calibri"/>
                <a:cs typeface="Calibri"/>
              </a:rPr>
              <a:t> </a:t>
            </a:r>
            <a:r>
              <a:rPr sz="1300" spc="-5" dirty="0">
                <a:latin typeface="Calibri"/>
                <a:cs typeface="Calibri"/>
              </a:rPr>
              <a:t>защиты </a:t>
            </a:r>
            <a:r>
              <a:rPr sz="1300" spc="-280" dirty="0">
                <a:latin typeface="Calibri"/>
                <a:cs typeface="Calibri"/>
              </a:rPr>
              <a:t> </a:t>
            </a:r>
            <a:r>
              <a:rPr sz="1300" spc="-15" dirty="0">
                <a:latin typeface="Calibri"/>
                <a:cs typeface="Calibri"/>
              </a:rPr>
              <a:t>Родины»</a:t>
            </a:r>
            <a:r>
              <a:rPr sz="1300" spc="20" dirty="0">
                <a:latin typeface="Calibri"/>
                <a:cs typeface="Calibri"/>
              </a:rPr>
              <a:t> </a:t>
            </a:r>
            <a:r>
              <a:rPr sz="1300" spc="-5" dirty="0">
                <a:latin typeface="Calibri"/>
                <a:cs typeface="Calibri"/>
              </a:rPr>
              <a:t>и </a:t>
            </a:r>
            <a:r>
              <a:rPr sz="1300" spc="-35" dirty="0">
                <a:latin typeface="Calibri"/>
                <a:cs typeface="Calibri"/>
              </a:rPr>
              <a:t>«Труд</a:t>
            </a:r>
            <a:r>
              <a:rPr sz="1300" spc="20" dirty="0">
                <a:latin typeface="Calibri"/>
                <a:cs typeface="Calibri"/>
              </a:rPr>
              <a:t> </a:t>
            </a:r>
            <a:r>
              <a:rPr sz="1300" spc="-10" dirty="0">
                <a:latin typeface="Calibri"/>
                <a:cs typeface="Calibri"/>
              </a:rPr>
              <a:t>(технология)».</a:t>
            </a:r>
            <a:endParaRPr sz="1300">
              <a:latin typeface="Calibri"/>
              <a:cs typeface="Calibri"/>
            </a:endParaRPr>
          </a:p>
        </p:txBody>
      </p:sp>
      <p:sp>
        <p:nvSpPr>
          <p:cNvPr id="11" name="object 11"/>
          <p:cNvSpPr txBox="1"/>
          <p:nvPr/>
        </p:nvSpPr>
        <p:spPr>
          <a:xfrm>
            <a:off x="7994142" y="2085212"/>
            <a:ext cx="3960495" cy="3348354"/>
          </a:xfrm>
          <a:prstGeom prst="rect">
            <a:avLst/>
          </a:prstGeom>
        </p:spPr>
        <p:txBody>
          <a:bodyPr vert="horz" wrap="square" lIns="0" tIns="12065" rIns="0" bIns="0" rtlCol="0">
            <a:spAutoFit/>
          </a:bodyPr>
          <a:lstStyle/>
          <a:p>
            <a:pPr marL="184785" marR="5080" indent="-172720">
              <a:lnSpc>
                <a:spcPct val="100000"/>
              </a:lnSpc>
              <a:spcBef>
                <a:spcPts val="95"/>
              </a:spcBef>
              <a:buFont typeface="Wingdings"/>
              <a:buChar char=""/>
              <a:tabLst>
                <a:tab pos="185420" algn="l"/>
              </a:tabLst>
            </a:pPr>
            <a:r>
              <a:rPr sz="1300" spc="-10" dirty="0">
                <a:latin typeface="Calibri"/>
                <a:cs typeface="Calibri"/>
              </a:rPr>
              <a:t>ФРП</a:t>
            </a:r>
            <a:r>
              <a:rPr sz="1300" spc="20" dirty="0">
                <a:latin typeface="Calibri"/>
                <a:cs typeface="Calibri"/>
              </a:rPr>
              <a:t> </a:t>
            </a:r>
            <a:r>
              <a:rPr sz="1300" spc="-5" dirty="0">
                <a:latin typeface="Calibri"/>
                <a:cs typeface="Calibri"/>
              </a:rPr>
              <a:t>по</a:t>
            </a:r>
            <a:r>
              <a:rPr sz="1300" spc="20" dirty="0">
                <a:latin typeface="Calibri"/>
                <a:cs typeface="Calibri"/>
              </a:rPr>
              <a:t> </a:t>
            </a:r>
            <a:r>
              <a:rPr sz="1300" spc="-5" dirty="0">
                <a:latin typeface="Calibri"/>
                <a:cs typeface="Calibri"/>
              </a:rPr>
              <a:t>учебным </a:t>
            </a:r>
            <a:r>
              <a:rPr sz="1300" spc="-10" dirty="0">
                <a:latin typeface="Calibri"/>
                <a:cs typeface="Calibri"/>
              </a:rPr>
              <a:t>предметам:</a:t>
            </a:r>
            <a:r>
              <a:rPr sz="1300" dirty="0">
                <a:latin typeface="Calibri"/>
                <a:cs typeface="Calibri"/>
              </a:rPr>
              <a:t> </a:t>
            </a:r>
            <a:r>
              <a:rPr sz="1300" spc="-5" dirty="0">
                <a:latin typeface="Calibri"/>
                <a:cs typeface="Calibri"/>
              </a:rPr>
              <a:t>«Литература»</a:t>
            </a:r>
            <a:r>
              <a:rPr sz="1300" spc="30" dirty="0">
                <a:latin typeface="Calibri"/>
                <a:cs typeface="Calibri"/>
              </a:rPr>
              <a:t> </a:t>
            </a:r>
            <a:r>
              <a:rPr sz="1300" spc="-5" dirty="0">
                <a:latin typeface="Calibri"/>
                <a:cs typeface="Calibri"/>
              </a:rPr>
              <a:t>(базовый </a:t>
            </a:r>
            <a:r>
              <a:rPr sz="1300" spc="-280" dirty="0">
                <a:latin typeface="Calibri"/>
                <a:cs typeface="Calibri"/>
              </a:rPr>
              <a:t> </a:t>
            </a:r>
            <a:r>
              <a:rPr sz="1300" spc="-5" dirty="0">
                <a:latin typeface="Calibri"/>
                <a:cs typeface="Calibri"/>
              </a:rPr>
              <a:t>уровень);</a:t>
            </a:r>
            <a:r>
              <a:rPr sz="1300" spc="30" dirty="0">
                <a:latin typeface="Calibri"/>
                <a:cs typeface="Calibri"/>
              </a:rPr>
              <a:t> </a:t>
            </a:r>
            <a:r>
              <a:rPr sz="1300" spc="-5" dirty="0">
                <a:latin typeface="Calibri"/>
                <a:cs typeface="Calibri"/>
              </a:rPr>
              <a:t>«Литература</a:t>
            </a:r>
            <a:r>
              <a:rPr sz="1300" spc="15" dirty="0">
                <a:latin typeface="Calibri"/>
                <a:cs typeface="Calibri"/>
              </a:rPr>
              <a:t> </a:t>
            </a:r>
            <a:r>
              <a:rPr sz="1300" spc="-15" dirty="0">
                <a:latin typeface="Calibri"/>
                <a:cs typeface="Calibri"/>
              </a:rPr>
              <a:t>(углубленный</a:t>
            </a:r>
            <a:r>
              <a:rPr sz="1300" spc="15" dirty="0">
                <a:latin typeface="Calibri"/>
                <a:cs typeface="Calibri"/>
              </a:rPr>
              <a:t> </a:t>
            </a:r>
            <a:r>
              <a:rPr sz="1300" spc="-5" dirty="0">
                <a:latin typeface="Calibri"/>
                <a:cs typeface="Calibri"/>
              </a:rPr>
              <a:t>уровень);</a:t>
            </a:r>
            <a:endParaRPr sz="1300">
              <a:latin typeface="Calibri"/>
              <a:cs typeface="Calibri"/>
            </a:endParaRPr>
          </a:p>
          <a:p>
            <a:pPr marL="184785">
              <a:lnSpc>
                <a:spcPct val="100000"/>
              </a:lnSpc>
            </a:pPr>
            <a:r>
              <a:rPr sz="1300" spc="-10" dirty="0">
                <a:latin typeface="Calibri"/>
                <a:cs typeface="Calibri"/>
              </a:rPr>
              <a:t>«История»</a:t>
            </a:r>
            <a:r>
              <a:rPr sz="1300" spc="5" dirty="0">
                <a:latin typeface="Calibri"/>
                <a:cs typeface="Calibri"/>
              </a:rPr>
              <a:t> </a:t>
            </a:r>
            <a:r>
              <a:rPr sz="1300" spc="-5" dirty="0">
                <a:latin typeface="Calibri"/>
                <a:cs typeface="Calibri"/>
              </a:rPr>
              <a:t>(базовый</a:t>
            </a:r>
            <a:r>
              <a:rPr sz="1300" spc="10" dirty="0">
                <a:latin typeface="Calibri"/>
                <a:cs typeface="Calibri"/>
              </a:rPr>
              <a:t> </a:t>
            </a:r>
            <a:r>
              <a:rPr sz="1300" spc="-5" dirty="0">
                <a:latin typeface="Calibri"/>
                <a:cs typeface="Calibri"/>
              </a:rPr>
              <a:t>уровень),</a:t>
            </a:r>
            <a:r>
              <a:rPr sz="1300" spc="15" dirty="0">
                <a:latin typeface="Calibri"/>
                <a:cs typeface="Calibri"/>
              </a:rPr>
              <a:t> </a:t>
            </a:r>
            <a:r>
              <a:rPr sz="1300" spc="-5" dirty="0">
                <a:latin typeface="Calibri"/>
                <a:cs typeface="Calibri"/>
              </a:rPr>
              <a:t>«Обществознание»</a:t>
            </a:r>
            <a:endParaRPr sz="1300">
              <a:latin typeface="Calibri"/>
              <a:cs typeface="Calibri"/>
            </a:endParaRPr>
          </a:p>
          <a:p>
            <a:pPr marL="184785">
              <a:lnSpc>
                <a:spcPct val="100000"/>
              </a:lnSpc>
              <a:spcBef>
                <a:spcPts val="5"/>
              </a:spcBef>
            </a:pPr>
            <a:r>
              <a:rPr sz="1300" spc="-5" dirty="0">
                <a:latin typeface="Calibri"/>
                <a:cs typeface="Calibri"/>
              </a:rPr>
              <a:t>(базовый</a:t>
            </a:r>
            <a:r>
              <a:rPr sz="1300" spc="5" dirty="0">
                <a:latin typeface="Calibri"/>
                <a:cs typeface="Calibri"/>
              </a:rPr>
              <a:t> </a:t>
            </a:r>
            <a:r>
              <a:rPr sz="1300" spc="-5" dirty="0">
                <a:latin typeface="Calibri"/>
                <a:cs typeface="Calibri"/>
              </a:rPr>
              <a:t>уровень),</a:t>
            </a:r>
            <a:r>
              <a:rPr sz="1300" spc="35" dirty="0">
                <a:latin typeface="Calibri"/>
                <a:cs typeface="Calibri"/>
              </a:rPr>
              <a:t> </a:t>
            </a:r>
            <a:r>
              <a:rPr sz="1300" spc="-20" dirty="0">
                <a:latin typeface="Calibri"/>
                <a:cs typeface="Calibri"/>
              </a:rPr>
              <a:t>«География»</a:t>
            </a:r>
            <a:r>
              <a:rPr sz="1300" spc="50" dirty="0">
                <a:latin typeface="Calibri"/>
                <a:cs typeface="Calibri"/>
              </a:rPr>
              <a:t> </a:t>
            </a:r>
            <a:r>
              <a:rPr sz="1300" spc="-5" dirty="0">
                <a:latin typeface="Calibri"/>
                <a:cs typeface="Calibri"/>
              </a:rPr>
              <a:t>(базовый</a:t>
            </a:r>
            <a:r>
              <a:rPr sz="1300" spc="5" dirty="0">
                <a:latin typeface="Calibri"/>
                <a:cs typeface="Calibri"/>
              </a:rPr>
              <a:t> </a:t>
            </a:r>
            <a:r>
              <a:rPr sz="1300" spc="-5" dirty="0">
                <a:latin typeface="Calibri"/>
                <a:cs typeface="Calibri"/>
              </a:rPr>
              <a:t>уровень)</a:t>
            </a:r>
            <a:endParaRPr sz="1300">
              <a:latin typeface="Calibri"/>
              <a:cs typeface="Calibri"/>
            </a:endParaRPr>
          </a:p>
          <a:p>
            <a:pPr marL="184785" marR="140970" indent="-172720">
              <a:lnSpc>
                <a:spcPct val="100000"/>
              </a:lnSpc>
              <a:spcBef>
                <a:spcPts val="595"/>
              </a:spcBef>
              <a:buFont typeface="Wingdings"/>
              <a:buChar char=""/>
              <a:tabLst>
                <a:tab pos="185420" algn="l"/>
              </a:tabLst>
            </a:pPr>
            <a:r>
              <a:rPr sz="1300" spc="-10" dirty="0">
                <a:latin typeface="Calibri"/>
                <a:cs typeface="Calibri"/>
              </a:rPr>
              <a:t>ФРП</a:t>
            </a:r>
            <a:r>
              <a:rPr sz="1300" spc="25" dirty="0">
                <a:latin typeface="Calibri"/>
                <a:cs typeface="Calibri"/>
              </a:rPr>
              <a:t> </a:t>
            </a:r>
            <a:r>
              <a:rPr sz="1300" spc="-5" dirty="0">
                <a:latin typeface="Calibri"/>
                <a:cs typeface="Calibri"/>
              </a:rPr>
              <a:t>по</a:t>
            </a:r>
            <a:r>
              <a:rPr sz="1300" spc="15" dirty="0">
                <a:latin typeface="Calibri"/>
                <a:cs typeface="Calibri"/>
              </a:rPr>
              <a:t> </a:t>
            </a:r>
            <a:r>
              <a:rPr sz="1300" spc="-5" dirty="0">
                <a:latin typeface="Calibri"/>
                <a:cs typeface="Calibri"/>
              </a:rPr>
              <a:t>учебному</a:t>
            </a:r>
            <a:r>
              <a:rPr sz="1300" spc="15" dirty="0">
                <a:latin typeface="Calibri"/>
                <a:cs typeface="Calibri"/>
              </a:rPr>
              <a:t> </a:t>
            </a:r>
            <a:r>
              <a:rPr sz="1300" spc="-10" dirty="0">
                <a:solidFill>
                  <a:srgbClr val="C00000"/>
                </a:solidFill>
                <a:latin typeface="Calibri"/>
                <a:cs typeface="Calibri"/>
              </a:rPr>
              <a:t>предмету</a:t>
            </a:r>
            <a:r>
              <a:rPr sz="1300" spc="10" dirty="0">
                <a:solidFill>
                  <a:srgbClr val="C00000"/>
                </a:solidFill>
                <a:latin typeface="Calibri"/>
                <a:cs typeface="Calibri"/>
              </a:rPr>
              <a:t> </a:t>
            </a:r>
            <a:r>
              <a:rPr sz="1300" spc="-10" dirty="0">
                <a:solidFill>
                  <a:srgbClr val="C00000"/>
                </a:solidFill>
                <a:latin typeface="Calibri"/>
                <a:cs typeface="Calibri"/>
              </a:rPr>
              <a:t>«Физическая</a:t>
            </a:r>
            <a:r>
              <a:rPr sz="1300" spc="35" dirty="0">
                <a:solidFill>
                  <a:srgbClr val="C00000"/>
                </a:solidFill>
                <a:latin typeface="Calibri"/>
                <a:cs typeface="Calibri"/>
              </a:rPr>
              <a:t> </a:t>
            </a:r>
            <a:r>
              <a:rPr sz="1300" spc="-15" dirty="0">
                <a:solidFill>
                  <a:srgbClr val="C00000"/>
                </a:solidFill>
                <a:latin typeface="Calibri"/>
                <a:cs typeface="Calibri"/>
              </a:rPr>
              <a:t>культура» </a:t>
            </a:r>
            <a:r>
              <a:rPr sz="1300" spc="-275" dirty="0">
                <a:solidFill>
                  <a:srgbClr val="C00000"/>
                </a:solidFill>
                <a:latin typeface="Calibri"/>
                <a:cs typeface="Calibri"/>
              </a:rPr>
              <a:t> </a:t>
            </a:r>
            <a:r>
              <a:rPr sz="1300" spc="-10" dirty="0">
                <a:solidFill>
                  <a:srgbClr val="C00000"/>
                </a:solidFill>
                <a:latin typeface="Calibri"/>
                <a:cs typeface="Calibri"/>
              </a:rPr>
              <a:t>дополнена</a:t>
            </a:r>
            <a:r>
              <a:rPr sz="1300" spc="25" dirty="0">
                <a:solidFill>
                  <a:srgbClr val="C00000"/>
                </a:solidFill>
                <a:latin typeface="Calibri"/>
                <a:cs typeface="Calibri"/>
              </a:rPr>
              <a:t> </a:t>
            </a:r>
            <a:r>
              <a:rPr sz="1300" spc="-20" dirty="0">
                <a:solidFill>
                  <a:srgbClr val="C00000"/>
                </a:solidFill>
                <a:latin typeface="Calibri"/>
                <a:cs typeface="Calibri"/>
              </a:rPr>
              <a:t>модулями:</a:t>
            </a:r>
            <a:r>
              <a:rPr sz="1300" spc="25" dirty="0">
                <a:solidFill>
                  <a:srgbClr val="C00000"/>
                </a:solidFill>
                <a:latin typeface="Calibri"/>
                <a:cs typeface="Calibri"/>
              </a:rPr>
              <a:t> </a:t>
            </a:r>
            <a:r>
              <a:rPr sz="1300" spc="-25" dirty="0">
                <a:latin typeface="Calibri"/>
                <a:cs typeface="Calibri"/>
              </a:rPr>
              <a:t>«Городошный</a:t>
            </a:r>
            <a:r>
              <a:rPr sz="1300" spc="45" dirty="0">
                <a:latin typeface="Calibri"/>
                <a:cs typeface="Calibri"/>
              </a:rPr>
              <a:t> </a:t>
            </a:r>
            <a:r>
              <a:rPr sz="1300" spc="-5" dirty="0">
                <a:latin typeface="Calibri"/>
                <a:cs typeface="Calibri"/>
              </a:rPr>
              <a:t>спорт»,</a:t>
            </a:r>
            <a:endParaRPr sz="1300">
              <a:latin typeface="Calibri"/>
              <a:cs typeface="Calibri"/>
            </a:endParaRPr>
          </a:p>
          <a:p>
            <a:pPr marL="184785" marR="334645">
              <a:lnSpc>
                <a:spcPct val="100000"/>
              </a:lnSpc>
              <a:spcBef>
                <a:spcPts val="5"/>
              </a:spcBef>
            </a:pPr>
            <a:r>
              <a:rPr sz="1300" spc="-30" dirty="0">
                <a:latin typeface="Calibri"/>
                <a:cs typeface="Calibri"/>
              </a:rPr>
              <a:t>«Гольф»,</a:t>
            </a:r>
            <a:r>
              <a:rPr sz="1300" spc="45" dirty="0">
                <a:latin typeface="Calibri"/>
                <a:cs typeface="Calibri"/>
              </a:rPr>
              <a:t> </a:t>
            </a:r>
            <a:r>
              <a:rPr sz="1300" spc="-15" dirty="0">
                <a:latin typeface="Calibri"/>
                <a:cs typeface="Calibri"/>
              </a:rPr>
              <a:t>«Биатлон»,</a:t>
            </a:r>
            <a:r>
              <a:rPr sz="1300" spc="20" dirty="0">
                <a:latin typeface="Calibri"/>
                <a:cs typeface="Calibri"/>
              </a:rPr>
              <a:t> </a:t>
            </a:r>
            <a:r>
              <a:rPr sz="1300" spc="-15" dirty="0">
                <a:latin typeface="Calibri"/>
                <a:cs typeface="Calibri"/>
              </a:rPr>
              <a:t>«Хоккей</a:t>
            </a:r>
            <a:r>
              <a:rPr sz="1300" spc="20" dirty="0">
                <a:latin typeface="Calibri"/>
                <a:cs typeface="Calibri"/>
              </a:rPr>
              <a:t> </a:t>
            </a:r>
            <a:r>
              <a:rPr sz="1300" spc="-5" dirty="0">
                <a:latin typeface="Calibri"/>
                <a:cs typeface="Calibri"/>
              </a:rPr>
              <a:t>на</a:t>
            </a:r>
            <a:r>
              <a:rPr sz="1300" spc="25" dirty="0">
                <a:latin typeface="Calibri"/>
                <a:cs typeface="Calibri"/>
              </a:rPr>
              <a:t> </a:t>
            </a:r>
            <a:r>
              <a:rPr sz="1300" spc="-5" dirty="0">
                <a:latin typeface="Calibri"/>
                <a:cs typeface="Calibri"/>
              </a:rPr>
              <a:t>траве»,</a:t>
            </a:r>
            <a:r>
              <a:rPr sz="1300" spc="10" dirty="0">
                <a:latin typeface="Calibri"/>
                <a:cs typeface="Calibri"/>
              </a:rPr>
              <a:t> </a:t>
            </a:r>
            <a:r>
              <a:rPr sz="1300" spc="-15" dirty="0">
                <a:latin typeface="Calibri"/>
                <a:cs typeface="Calibri"/>
              </a:rPr>
              <a:t>«Роллер </a:t>
            </a:r>
            <a:r>
              <a:rPr sz="1300" spc="-280" dirty="0">
                <a:latin typeface="Calibri"/>
                <a:cs typeface="Calibri"/>
              </a:rPr>
              <a:t> </a:t>
            </a:r>
            <a:r>
              <a:rPr sz="1300" spc="-5" dirty="0">
                <a:latin typeface="Calibri"/>
                <a:cs typeface="Calibri"/>
              </a:rPr>
              <a:t>спорт»,</a:t>
            </a:r>
            <a:r>
              <a:rPr sz="1300" spc="10" dirty="0">
                <a:latin typeface="Calibri"/>
                <a:cs typeface="Calibri"/>
              </a:rPr>
              <a:t> </a:t>
            </a:r>
            <a:r>
              <a:rPr sz="1300" spc="-10" dirty="0">
                <a:latin typeface="Calibri"/>
                <a:cs typeface="Calibri"/>
              </a:rPr>
              <a:t>«Скалолазание»,</a:t>
            </a:r>
            <a:r>
              <a:rPr sz="1300" spc="10" dirty="0">
                <a:latin typeface="Calibri"/>
                <a:cs typeface="Calibri"/>
              </a:rPr>
              <a:t> </a:t>
            </a:r>
            <a:r>
              <a:rPr sz="1300" spc="-5" dirty="0">
                <a:latin typeface="Calibri"/>
                <a:cs typeface="Calibri"/>
              </a:rPr>
              <a:t>«Спортивный</a:t>
            </a:r>
            <a:r>
              <a:rPr sz="1300" spc="5" dirty="0">
                <a:latin typeface="Calibri"/>
                <a:cs typeface="Calibri"/>
              </a:rPr>
              <a:t> </a:t>
            </a:r>
            <a:r>
              <a:rPr sz="1300" spc="-5" dirty="0">
                <a:latin typeface="Calibri"/>
                <a:cs typeface="Calibri"/>
              </a:rPr>
              <a:t>туризм»,</a:t>
            </a:r>
            <a:endParaRPr sz="1300">
              <a:latin typeface="Calibri"/>
              <a:cs typeface="Calibri"/>
            </a:endParaRPr>
          </a:p>
          <a:p>
            <a:pPr marL="184785">
              <a:lnSpc>
                <a:spcPct val="100000"/>
              </a:lnSpc>
            </a:pPr>
            <a:r>
              <a:rPr sz="1300" spc="-15" dirty="0">
                <a:latin typeface="Calibri"/>
                <a:cs typeface="Calibri"/>
              </a:rPr>
              <a:t>«Ушу»,</a:t>
            </a:r>
            <a:r>
              <a:rPr sz="1300" spc="10" dirty="0">
                <a:latin typeface="Calibri"/>
                <a:cs typeface="Calibri"/>
              </a:rPr>
              <a:t> </a:t>
            </a:r>
            <a:r>
              <a:rPr sz="1300" spc="-10" dirty="0">
                <a:latin typeface="Calibri"/>
                <a:cs typeface="Calibri"/>
              </a:rPr>
              <a:t>«Чир</a:t>
            </a:r>
            <a:r>
              <a:rPr sz="1300" spc="20" dirty="0">
                <a:latin typeface="Calibri"/>
                <a:cs typeface="Calibri"/>
              </a:rPr>
              <a:t> </a:t>
            </a:r>
            <a:r>
              <a:rPr sz="1300" spc="-5" dirty="0">
                <a:latin typeface="Calibri"/>
                <a:cs typeface="Calibri"/>
              </a:rPr>
              <a:t>спорт»,</a:t>
            </a:r>
            <a:r>
              <a:rPr sz="1300" spc="15" dirty="0">
                <a:latin typeface="Calibri"/>
                <a:cs typeface="Calibri"/>
              </a:rPr>
              <a:t> </a:t>
            </a:r>
            <a:r>
              <a:rPr sz="1300" spc="-5" dirty="0">
                <a:latin typeface="Calibri"/>
                <a:cs typeface="Calibri"/>
              </a:rPr>
              <a:t>«Перетягивание</a:t>
            </a:r>
            <a:r>
              <a:rPr sz="1300" spc="45" dirty="0">
                <a:latin typeface="Calibri"/>
                <a:cs typeface="Calibri"/>
              </a:rPr>
              <a:t> </a:t>
            </a:r>
            <a:r>
              <a:rPr sz="1300" spc="-10" dirty="0">
                <a:latin typeface="Calibri"/>
                <a:cs typeface="Calibri"/>
              </a:rPr>
              <a:t>каната»,</a:t>
            </a:r>
            <a:endParaRPr sz="1300">
              <a:latin typeface="Calibri"/>
              <a:cs typeface="Calibri"/>
            </a:endParaRPr>
          </a:p>
          <a:p>
            <a:pPr marL="184785">
              <a:lnSpc>
                <a:spcPct val="100000"/>
              </a:lnSpc>
            </a:pPr>
            <a:r>
              <a:rPr sz="1300" spc="-10" dirty="0">
                <a:latin typeface="Calibri"/>
                <a:cs typeface="Calibri"/>
              </a:rPr>
              <a:t>«Компьютерный</a:t>
            </a:r>
            <a:r>
              <a:rPr sz="1300" spc="20" dirty="0">
                <a:latin typeface="Calibri"/>
                <a:cs typeface="Calibri"/>
              </a:rPr>
              <a:t> </a:t>
            </a:r>
            <a:r>
              <a:rPr sz="1300" spc="-5" dirty="0">
                <a:latin typeface="Calibri"/>
                <a:cs typeface="Calibri"/>
              </a:rPr>
              <a:t>спорт», </a:t>
            </a:r>
            <a:r>
              <a:rPr sz="1300" spc="-10" dirty="0">
                <a:latin typeface="Calibri"/>
                <a:cs typeface="Calibri"/>
              </a:rPr>
              <a:t>«Бокс»,</a:t>
            </a:r>
            <a:r>
              <a:rPr sz="1300" spc="10" dirty="0">
                <a:latin typeface="Calibri"/>
                <a:cs typeface="Calibri"/>
              </a:rPr>
              <a:t> </a:t>
            </a:r>
            <a:r>
              <a:rPr sz="1300" spc="-15" dirty="0">
                <a:latin typeface="Calibri"/>
                <a:cs typeface="Calibri"/>
              </a:rPr>
              <a:t>«Дзюдо»,</a:t>
            </a:r>
            <a:endParaRPr sz="1300">
              <a:latin typeface="Calibri"/>
              <a:cs typeface="Calibri"/>
            </a:endParaRPr>
          </a:p>
          <a:p>
            <a:pPr marL="184785" marR="257810">
              <a:lnSpc>
                <a:spcPct val="100000"/>
              </a:lnSpc>
            </a:pPr>
            <a:r>
              <a:rPr sz="1300" spc="-15" dirty="0">
                <a:latin typeface="Calibri"/>
                <a:cs typeface="Calibri"/>
              </a:rPr>
              <a:t>«Танцевальный</a:t>
            </a:r>
            <a:r>
              <a:rPr sz="1300" spc="40" dirty="0">
                <a:latin typeface="Calibri"/>
                <a:cs typeface="Calibri"/>
              </a:rPr>
              <a:t> </a:t>
            </a:r>
            <a:r>
              <a:rPr sz="1300" spc="-5" dirty="0">
                <a:latin typeface="Calibri"/>
                <a:cs typeface="Calibri"/>
              </a:rPr>
              <a:t>спорт»,</a:t>
            </a:r>
            <a:r>
              <a:rPr sz="1300" spc="30" dirty="0">
                <a:latin typeface="Calibri"/>
                <a:cs typeface="Calibri"/>
              </a:rPr>
              <a:t> </a:t>
            </a:r>
            <a:r>
              <a:rPr sz="1300" spc="-10" dirty="0">
                <a:latin typeface="Calibri"/>
                <a:cs typeface="Calibri"/>
              </a:rPr>
              <a:t>«Киокусинкай»,</a:t>
            </a:r>
            <a:r>
              <a:rPr sz="1300" spc="25" dirty="0">
                <a:latin typeface="Calibri"/>
                <a:cs typeface="Calibri"/>
              </a:rPr>
              <a:t> </a:t>
            </a:r>
            <a:r>
              <a:rPr sz="1300" spc="-25" dirty="0">
                <a:latin typeface="Calibri"/>
                <a:cs typeface="Calibri"/>
              </a:rPr>
              <a:t>«Тяжелая </a:t>
            </a:r>
            <a:r>
              <a:rPr sz="1300" spc="-280" dirty="0">
                <a:latin typeface="Calibri"/>
                <a:cs typeface="Calibri"/>
              </a:rPr>
              <a:t> </a:t>
            </a:r>
            <a:r>
              <a:rPr sz="1300" spc="-15" dirty="0">
                <a:latin typeface="Calibri"/>
                <a:cs typeface="Calibri"/>
              </a:rPr>
              <a:t>атлетика».</a:t>
            </a:r>
            <a:endParaRPr sz="1300">
              <a:latin typeface="Calibri"/>
              <a:cs typeface="Calibri"/>
            </a:endParaRPr>
          </a:p>
          <a:p>
            <a:pPr marL="184785" indent="-172720">
              <a:lnSpc>
                <a:spcPct val="100000"/>
              </a:lnSpc>
              <a:spcBef>
                <a:spcPts val="600"/>
              </a:spcBef>
              <a:buFont typeface="Wingdings"/>
              <a:buChar char=""/>
              <a:tabLst>
                <a:tab pos="185420" algn="l"/>
              </a:tabLst>
            </a:pPr>
            <a:r>
              <a:rPr sz="1300" spc="-5" dirty="0">
                <a:latin typeface="Calibri"/>
                <a:cs typeface="Calibri"/>
              </a:rPr>
              <a:t>Во</a:t>
            </a:r>
            <a:r>
              <a:rPr sz="1300" spc="15" dirty="0">
                <a:latin typeface="Calibri"/>
                <a:cs typeface="Calibri"/>
              </a:rPr>
              <a:t> </a:t>
            </a:r>
            <a:r>
              <a:rPr sz="1300" spc="-5" dirty="0">
                <a:latin typeface="Calibri"/>
                <a:cs typeface="Calibri"/>
              </a:rPr>
              <a:t>все</a:t>
            </a:r>
            <a:r>
              <a:rPr sz="1300" spc="10" dirty="0">
                <a:latin typeface="Calibri"/>
                <a:cs typeface="Calibri"/>
              </a:rPr>
              <a:t> </a:t>
            </a:r>
            <a:r>
              <a:rPr sz="1300" spc="-5" dirty="0">
                <a:latin typeface="Calibri"/>
                <a:cs typeface="Calibri"/>
              </a:rPr>
              <a:t>варианты</a:t>
            </a:r>
            <a:r>
              <a:rPr sz="1300" spc="5" dirty="0">
                <a:latin typeface="Calibri"/>
                <a:cs typeface="Calibri"/>
              </a:rPr>
              <a:t> </a:t>
            </a:r>
            <a:r>
              <a:rPr sz="1300" spc="-15" dirty="0">
                <a:latin typeface="Calibri"/>
                <a:cs typeface="Calibri"/>
              </a:rPr>
              <a:t>ФУП</a:t>
            </a:r>
            <a:r>
              <a:rPr sz="1300" spc="30" dirty="0">
                <a:latin typeface="Calibri"/>
                <a:cs typeface="Calibri"/>
              </a:rPr>
              <a:t> </a:t>
            </a:r>
            <a:r>
              <a:rPr sz="1300" spc="-5" dirty="0">
                <a:latin typeface="Calibri"/>
                <a:cs typeface="Calibri"/>
              </a:rPr>
              <a:t>внесены</a:t>
            </a:r>
            <a:r>
              <a:rPr sz="1300" spc="15" dirty="0">
                <a:latin typeface="Calibri"/>
                <a:cs typeface="Calibri"/>
              </a:rPr>
              <a:t> </a:t>
            </a:r>
            <a:r>
              <a:rPr sz="1300" spc="-10" dirty="0">
                <a:latin typeface="Calibri"/>
                <a:cs typeface="Calibri"/>
              </a:rPr>
              <a:t>предметные</a:t>
            </a:r>
            <a:r>
              <a:rPr sz="1300" spc="10" dirty="0">
                <a:latin typeface="Calibri"/>
                <a:cs typeface="Calibri"/>
              </a:rPr>
              <a:t> </a:t>
            </a:r>
            <a:r>
              <a:rPr sz="1300" spc="-10" dirty="0">
                <a:latin typeface="Calibri"/>
                <a:cs typeface="Calibri"/>
              </a:rPr>
              <a:t>области</a:t>
            </a:r>
            <a:endParaRPr sz="1300">
              <a:latin typeface="Calibri"/>
              <a:cs typeface="Calibri"/>
            </a:endParaRPr>
          </a:p>
          <a:p>
            <a:pPr marL="184785">
              <a:lnSpc>
                <a:spcPct val="100000"/>
              </a:lnSpc>
            </a:pPr>
            <a:r>
              <a:rPr sz="1300" spc="-10" dirty="0">
                <a:latin typeface="Calibri"/>
                <a:cs typeface="Calibri"/>
              </a:rPr>
              <a:t>«Физическая</a:t>
            </a:r>
            <a:r>
              <a:rPr sz="1300" spc="30" dirty="0">
                <a:latin typeface="Calibri"/>
                <a:cs typeface="Calibri"/>
              </a:rPr>
              <a:t> </a:t>
            </a:r>
            <a:r>
              <a:rPr sz="1300" spc="-15" dirty="0">
                <a:latin typeface="Calibri"/>
                <a:cs typeface="Calibri"/>
              </a:rPr>
              <a:t>культура»,</a:t>
            </a:r>
            <a:r>
              <a:rPr sz="1300" spc="5" dirty="0">
                <a:latin typeface="Calibri"/>
                <a:cs typeface="Calibri"/>
              </a:rPr>
              <a:t> </a:t>
            </a:r>
            <a:r>
              <a:rPr sz="1300" spc="-5" dirty="0">
                <a:latin typeface="Calibri"/>
                <a:cs typeface="Calibri"/>
              </a:rPr>
              <a:t>«Основы</a:t>
            </a:r>
            <a:r>
              <a:rPr sz="1300" spc="15" dirty="0">
                <a:latin typeface="Calibri"/>
                <a:cs typeface="Calibri"/>
              </a:rPr>
              <a:t> </a:t>
            </a:r>
            <a:r>
              <a:rPr sz="1300" spc="-5" dirty="0">
                <a:latin typeface="Calibri"/>
                <a:cs typeface="Calibri"/>
              </a:rPr>
              <a:t>безопасности</a:t>
            </a:r>
            <a:r>
              <a:rPr sz="1300" spc="5" dirty="0">
                <a:latin typeface="Calibri"/>
                <a:cs typeface="Calibri"/>
              </a:rPr>
              <a:t> </a:t>
            </a:r>
            <a:r>
              <a:rPr sz="1300" spc="-5" dirty="0">
                <a:latin typeface="Calibri"/>
                <a:cs typeface="Calibri"/>
              </a:rPr>
              <a:t>и</a:t>
            </a:r>
            <a:endParaRPr sz="1300">
              <a:latin typeface="Calibri"/>
              <a:cs typeface="Calibri"/>
            </a:endParaRPr>
          </a:p>
          <a:p>
            <a:pPr marL="184785">
              <a:lnSpc>
                <a:spcPct val="100000"/>
              </a:lnSpc>
            </a:pPr>
            <a:r>
              <a:rPr sz="1300" spc="-5" dirty="0">
                <a:latin typeface="Calibri"/>
                <a:cs typeface="Calibri"/>
              </a:rPr>
              <a:t>защиты</a:t>
            </a:r>
            <a:r>
              <a:rPr sz="1300" spc="5" dirty="0">
                <a:latin typeface="Calibri"/>
                <a:cs typeface="Calibri"/>
              </a:rPr>
              <a:t> </a:t>
            </a:r>
            <a:r>
              <a:rPr sz="1300" spc="-15" dirty="0">
                <a:latin typeface="Calibri"/>
                <a:cs typeface="Calibri"/>
              </a:rPr>
              <a:t>Родины»;</a:t>
            </a:r>
            <a:r>
              <a:rPr sz="1300" spc="30" dirty="0">
                <a:latin typeface="Calibri"/>
                <a:cs typeface="Calibri"/>
              </a:rPr>
              <a:t> </a:t>
            </a:r>
            <a:r>
              <a:rPr sz="1300" spc="-5" dirty="0">
                <a:latin typeface="Calibri"/>
                <a:cs typeface="Calibri"/>
              </a:rPr>
              <a:t>учебный</a:t>
            </a:r>
            <a:r>
              <a:rPr sz="1300" dirty="0">
                <a:latin typeface="Calibri"/>
                <a:cs typeface="Calibri"/>
              </a:rPr>
              <a:t> </a:t>
            </a:r>
            <a:r>
              <a:rPr sz="1300" spc="-10" dirty="0">
                <a:latin typeface="Calibri"/>
                <a:cs typeface="Calibri"/>
              </a:rPr>
              <a:t>предмет</a:t>
            </a:r>
            <a:r>
              <a:rPr sz="1300" spc="5" dirty="0">
                <a:latin typeface="Calibri"/>
                <a:cs typeface="Calibri"/>
              </a:rPr>
              <a:t> </a:t>
            </a:r>
            <a:r>
              <a:rPr sz="1300" spc="-5" dirty="0">
                <a:latin typeface="Calibri"/>
                <a:cs typeface="Calibri"/>
              </a:rPr>
              <a:t>«Основы</a:t>
            </a:r>
            <a:endParaRPr sz="1300">
              <a:latin typeface="Calibri"/>
              <a:cs typeface="Calibri"/>
            </a:endParaRPr>
          </a:p>
          <a:p>
            <a:pPr marL="184785">
              <a:lnSpc>
                <a:spcPct val="100000"/>
              </a:lnSpc>
            </a:pPr>
            <a:r>
              <a:rPr sz="1300" spc="-5" dirty="0">
                <a:latin typeface="Calibri"/>
                <a:cs typeface="Calibri"/>
              </a:rPr>
              <a:t>безопасности</a:t>
            </a:r>
            <a:r>
              <a:rPr sz="1300" spc="-10" dirty="0">
                <a:latin typeface="Calibri"/>
                <a:cs typeface="Calibri"/>
              </a:rPr>
              <a:t> </a:t>
            </a:r>
            <a:r>
              <a:rPr sz="1300" spc="-5" dirty="0">
                <a:latin typeface="Calibri"/>
                <a:cs typeface="Calibri"/>
              </a:rPr>
              <a:t>и</a:t>
            </a:r>
            <a:r>
              <a:rPr sz="1300" dirty="0">
                <a:latin typeface="Calibri"/>
                <a:cs typeface="Calibri"/>
              </a:rPr>
              <a:t> </a:t>
            </a:r>
            <a:r>
              <a:rPr sz="1300" spc="-5" dirty="0">
                <a:latin typeface="Calibri"/>
                <a:cs typeface="Calibri"/>
              </a:rPr>
              <a:t>защиты</a:t>
            </a:r>
            <a:r>
              <a:rPr sz="1300" spc="-10" dirty="0">
                <a:latin typeface="Calibri"/>
                <a:cs typeface="Calibri"/>
              </a:rPr>
              <a:t> </a:t>
            </a:r>
            <a:r>
              <a:rPr sz="1300" spc="-15" dirty="0">
                <a:latin typeface="Calibri"/>
                <a:cs typeface="Calibri"/>
              </a:rPr>
              <a:t>Родины».</a:t>
            </a:r>
            <a:endParaRPr sz="1300">
              <a:latin typeface="Calibri"/>
              <a:cs typeface="Calibri"/>
            </a:endParaRPr>
          </a:p>
        </p:txBody>
      </p:sp>
      <p:sp>
        <p:nvSpPr>
          <p:cNvPr id="12" name="object 12"/>
          <p:cNvSpPr txBox="1"/>
          <p:nvPr/>
        </p:nvSpPr>
        <p:spPr>
          <a:xfrm>
            <a:off x="474980" y="2095880"/>
            <a:ext cx="2915285" cy="3150235"/>
          </a:xfrm>
          <a:prstGeom prst="rect">
            <a:avLst/>
          </a:prstGeom>
        </p:spPr>
        <p:txBody>
          <a:bodyPr vert="horz" wrap="square" lIns="0" tIns="12065" rIns="0" bIns="0" rtlCol="0">
            <a:spAutoFit/>
          </a:bodyPr>
          <a:lstStyle/>
          <a:p>
            <a:pPr marL="184785" indent="-172720">
              <a:lnSpc>
                <a:spcPct val="100000"/>
              </a:lnSpc>
              <a:spcBef>
                <a:spcPts val="95"/>
              </a:spcBef>
              <a:buFont typeface="Wingdings"/>
              <a:buChar char=""/>
              <a:tabLst>
                <a:tab pos="185420" algn="l"/>
              </a:tabLst>
            </a:pPr>
            <a:r>
              <a:rPr sz="1300" spc="-10" dirty="0">
                <a:latin typeface="Calibri"/>
                <a:cs typeface="Calibri"/>
              </a:rPr>
              <a:t>ФРП</a:t>
            </a:r>
            <a:r>
              <a:rPr sz="1300" spc="10" dirty="0">
                <a:latin typeface="Calibri"/>
                <a:cs typeface="Calibri"/>
              </a:rPr>
              <a:t> </a:t>
            </a:r>
            <a:r>
              <a:rPr sz="1300" spc="-5" dirty="0">
                <a:latin typeface="Calibri"/>
                <a:cs typeface="Calibri"/>
              </a:rPr>
              <a:t>по</a:t>
            </a:r>
            <a:r>
              <a:rPr sz="1300" spc="5" dirty="0">
                <a:latin typeface="Calibri"/>
                <a:cs typeface="Calibri"/>
              </a:rPr>
              <a:t> </a:t>
            </a:r>
            <a:r>
              <a:rPr sz="1300" spc="-5" dirty="0">
                <a:latin typeface="Calibri"/>
                <a:cs typeface="Calibri"/>
              </a:rPr>
              <a:t>учебному</a:t>
            </a:r>
            <a:r>
              <a:rPr sz="1300" dirty="0">
                <a:latin typeface="Calibri"/>
                <a:cs typeface="Calibri"/>
              </a:rPr>
              <a:t> </a:t>
            </a:r>
            <a:r>
              <a:rPr sz="1300" spc="-10" dirty="0">
                <a:latin typeface="Calibri"/>
                <a:cs typeface="Calibri"/>
              </a:rPr>
              <a:t>предмету</a:t>
            </a:r>
            <a:endParaRPr sz="1300">
              <a:latin typeface="Calibri"/>
              <a:cs typeface="Calibri"/>
            </a:endParaRPr>
          </a:p>
          <a:p>
            <a:pPr marL="184785">
              <a:lnSpc>
                <a:spcPct val="100000"/>
              </a:lnSpc>
            </a:pPr>
            <a:r>
              <a:rPr sz="1300" spc="-10" dirty="0">
                <a:solidFill>
                  <a:srgbClr val="C00000"/>
                </a:solidFill>
                <a:latin typeface="Calibri"/>
                <a:cs typeface="Calibri"/>
              </a:rPr>
              <a:t>«Физическая</a:t>
            </a:r>
            <a:r>
              <a:rPr sz="1300" spc="15" dirty="0">
                <a:solidFill>
                  <a:srgbClr val="C00000"/>
                </a:solidFill>
                <a:latin typeface="Calibri"/>
                <a:cs typeface="Calibri"/>
              </a:rPr>
              <a:t> </a:t>
            </a:r>
            <a:r>
              <a:rPr sz="1300" spc="-15" dirty="0">
                <a:solidFill>
                  <a:srgbClr val="C00000"/>
                </a:solidFill>
                <a:latin typeface="Calibri"/>
                <a:cs typeface="Calibri"/>
              </a:rPr>
              <a:t>культура» </a:t>
            </a:r>
            <a:r>
              <a:rPr sz="1300" spc="-10" dirty="0">
                <a:solidFill>
                  <a:srgbClr val="C00000"/>
                </a:solidFill>
                <a:latin typeface="Calibri"/>
                <a:cs typeface="Calibri"/>
              </a:rPr>
              <a:t>дополнена</a:t>
            </a:r>
            <a:endParaRPr sz="1300">
              <a:latin typeface="Calibri"/>
              <a:cs typeface="Calibri"/>
            </a:endParaRPr>
          </a:p>
          <a:p>
            <a:pPr marL="184785">
              <a:lnSpc>
                <a:spcPct val="100000"/>
              </a:lnSpc>
            </a:pPr>
            <a:r>
              <a:rPr sz="1300" spc="-20" dirty="0">
                <a:solidFill>
                  <a:srgbClr val="C00000"/>
                </a:solidFill>
                <a:latin typeface="Calibri"/>
                <a:cs typeface="Calibri"/>
              </a:rPr>
              <a:t>модулями:</a:t>
            </a:r>
            <a:r>
              <a:rPr sz="1300" spc="5" dirty="0">
                <a:solidFill>
                  <a:srgbClr val="C00000"/>
                </a:solidFill>
                <a:latin typeface="Calibri"/>
                <a:cs typeface="Calibri"/>
              </a:rPr>
              <a:t> </a:t>
            </a:r>
            <a:r>
              <a:rPr sz="1300" spc="-10" dirty="0">
                <a:latin typeface="Calibri"/>
                <a:cs typeface="Calibri"/>
              </a:rPr>
              <a:t>«Коньки»,</a:t>
            </a:r>
            <a:r>
              <a:rPr sz="1300" spc="10" dirty="0">
                <a:latin typeface="Calibri"/>
                <a:cs typeface="Calibri"/>
              </a:rPr>
              <a:t> </a:t>
            </a:r>
            <a:r>
              <a:rPr sz="1300" spc="-20" dirty="0">
                <a:latin typeface="Calibri"/>
                <a:cs typeface="Calibri"/>
              </a:rPr>
              <a:t>«Теннис»,</a:t>
            </a:r>
            <a:endParaRPr sz="1300">
              <a:latin typeface="Calibri"/>
              <a:cs typeface="Calibri"/>
            </a:endParaRPr>
          </a:p>
          <a:p>
            <a:pPr marL="184785">
              <a:lnSpc>
                <a:spcPct val="100000"/>
              </a:lnSpc>
              <a:spcBef>
                <a:spcPts val="5"/>
              </a:spcBef>
            </a:pPr>
            <a:r>
              <a:rPr sz="1300" spc="-25" dirty="0">
                <a:latin typeface="Calibri"/>
                <a:cs typeface="Calibri"/>
              </a:rPr>
              <a:t>«Городошный</a:t>
            </a:r>
            <a:r>
              <a:rPr sz="1300" spc="30" dirty="0">
                <a:latin typeface="Calibri"/>
                <a:cs typeface="Calibri"/>
              </a:rPr>
              <a:t> </a:t>
            </a:r>
            <a:r>
              <a:rPr sz="1300" spc="-5" dirty="0">
                <a:latin typeface="Calibri"/>
                <a:cs typeface="Calibri"/>
              </a:rPr>
              <a:t>спорт»,</a:t>
            </a:r>
            <a:r>
              <a:rPr sz="1300" spc="-15" dirty="0">
                <a:latin typeface="Calibri"/>
                <a:cs typeface="Calibri"/>
              </a:rPr>
              <a:t> </a:t>
            </a:r>
            <a:r>
              <a:rPr sz="1300" spc="-30" dirty="0">
                <a:latin typeface="Calibri"/>
                <a:cs typeface="Calibri"/>
              </a:rPr>
              <a:t>«Гольф»,</a:t>
            </a:r>
            <a:endParaRPr sz="1300">
              <a:latin typeface="Calibri"/>
              <a:cs typeface="Calibri"/>
            </a:endParaRPr>
          </a:p>
          <a:p>
            <a:pPr marL="184785">
              <a:lnSpc>
                <a:spcPct val="100000"/>
              </a:lnSpc>
            </a:pPr>
            <a:r>
              <a:rPr sz="1300" spc="-15" dirty="0">
                <a:latin typeface="Calibri"/>
                <a:cs typeface="Calibri"/>
              </a:rPr>
              <a:t>«Биатлон»,</a:t>
            </a:r>
            <a:r>
              <a:rPr sz="1300" spc="5" dirty="0">
                <a:latin typeface="Calibri"/>
                <a:cs typeface="Calibri"/>
              </a:rPr>
              <a:t> </a:t>
            </a:r>
            <a:r>
              <a:rPr sz="1300" spc="-15" dirty="0">
                <a:latin typeface="Calibri"/>
                <a:cs typeface="Calibri"/>
              </a:rPr>
              <a:t>«Роллер</a:t>
            </a:r>
            <a:r>
              <a:rPr sz="1300" spc="30" dirty="0">
                <a:latin typeface="Calibri"/>
                <a:cs typeface="Calibri"/>
              </a:rPr>
              <a:t> </a:t>
            </a:r>
            <a:r>
              <a:rPr sz="1300" spc="-5" dirty="0">
                <a:latin typeface="Calibri"/>
                <a:cs typeface="Calibri"/>
              </a:rPr>
              <a:t>спорт»,</a:t>
            </a:r>
            <a:endParaRPr sz="1300">
              <a:latin typeface="Calibri"/>
              <a:cs typeface="Calibri"/>
            </a:endParaRPr>
          </a:p>
          <a:p>
            <a:pPr marL="184785" marR="203835">
              <a:lnSpc>
                <a:spcPct val="100000"/>
              </a:lnSpc>
            </a:pPr>
            <a:r>
              <a:rPr sz="1300" spc="-10" dirty="0">
                <a:latin typeface="Calibri"/>
                <a:cs typeface="Calibri"/>
              </a:rPr>
              <a:t>«Скалолазание»,</a:t>
            </a:r>
            <a:r>
              <a:rPr sz="1300" spc="20" dirty="0">
                <a:latin typeface="Calibri"/>
                <a:cs typeface="Calibri"/>
              </a:rPr>
              <a:t> </a:t>
            </a:r>
            <a:r>
              <a:rPr sz="1300" spc="-5" dirty="0">
                <a:latin typeface="Calibri"/>
                <a:cs typeface="Calibri"/>
              </a:rPr>
              <a:t>«Спортивный </a:t>
            </a:r>
            <a:r>
              <a:rPr sz="1300" dirty="0">
                <a:latin typeface="Calibri"/>
                <a:cs typeface="Calibri"/>
              </a:rPr>
              <a:t> </a:t>
            </a:r>
            <a:r>
              <a:rPr sz="1300" spc="-5" dirty="0">
                <a:latin typeface="Calibri"/>
                <a:cs typeface="Calibri"/>
              </a:rPr>
              <a:t>туризм», </a:t>
            </a:r>
            <a:r>
              <a:rPr sz="1300" spc="-15" dirty="0">
                <a:latin typeface="Calibri"/>
                <a:cs typeface="Calibri"/>
              </a:rPr>
              <a:t>«Хоккей</a:t>
            </a:r>
            <a:r>
              <a:rPr sz="1300" spc="10" dirty="0">
                <a:latin typeface="Calibri"/>
                <a:cs typeface="Calibri"/>
              </a:rPr>
              <a:t> </a:t>
            </a:r>
            <a:r>
              <a:rPr sz="1300" spc="-5" dirty="0">
                <a:latin typeface="Calibri"/>
                <a:cs typeface="Calibri"/>
              </a:rPr>
              <a:t>на</a:t>
            </a:r>
            <a:r>
              <a:rPr sz="1300" spc="15" dirty="0">
                <a:latin typeface="Calibri"/>
                <a:cs typeface="Calibri"/>
              </a:rPr>
              <a:t> </a:t>
            </a:r>
            <a:r>
              <a:rPr sz="1300" spc="-5" dirty="0">
                <a:latin typeface="Calibri"/>
                <a:cs typeface="Calibri"/>
              </a:rPr>
              <a:t>траве»,</a:t>
            </a:r>
            <a:r>
              <a:rPr sz="1300" dirty="0">
                <a:latin typeface="Calibri"/>
                <a:cs typeface="Calibri"/>
              </a:rPr>
              <a:t> </a:t>
            </a:r>
            <a:r>
              <a:rPr sz="1300" spc="-15" dirty="0">
                <a:latin typeface="Calibri"/>
                <a:cs typeface="Calibri"/>
              </a:rPr>
              <a:t>«Ушу»,</a:t>
            </a:r>
            <a:endParaRPr sz="1300">
              <a:latin typeface="Calibri"/>
              <a:cs typeface="Calibri"/>
            </a:endParaRPr>
          </a:p>
          <a:p>
            <a:pPr marL="184785">
              <a:lnSpc>
                <a:spcPct val="100000"/>
              </a:lnSpc>
            </a:pPr>
            <a:r>
              <a:rPr sz="1300" spc="-10" dirty="0">
                <a:latin typeface="Calibri"/>
                <a:cs typeface="Calibri"/>
              </a:rPr>
              <a:t>«Чир</a:t>
            </a:r>
            <a:r>
              <a:rPr sz="1300" dirty="0">
                <a:latin typeface="Calibri"/>
                <a:cs typeface="Calibri"/>
              </a:rPr>
              <a:t> </a:t>
            </a:r>
            <a:r>
              <a:rPr sz="1300" spc="-5" dirty="0">
                <a:latin typeface="Calibri"/>
                <a:cs typeface="Calibri"/>
              </a:rPr>
              <a:t>спорт»,</a:t>
            </a:r>
            <a:r>
              <a:rPr sz="1300" spc="5" dirty="0">
                <a:latin typeface="Calibri"/>
                <a:cs typeface="Calibri"/>
              </a:rPr>
              <a:t> </a:t>
            </a:r>
            <a:r>
              <a:rPr sz="1300" spc="-5" dirty="0">
                <a:latin typeface="Calibri"/>
                <a:cs typeface="Calibri"/>
              </a:rPr>
              <a:t>«Перетягивание</a:t>
            </a:r>
            <a:r>
              <a:rPr sz="1300" spc="5" dirty="0">
                <a:latin typeface="Calibri"/>
                <a:cs typeface="Calibri"/>
              </a:rPr>
              <a:t> </a:t>
            </a:r>
            <a:r>
              <a:rPr sz="1300" spc="-5" dirty="0">
                <a:latin typeface="Calibri"/>
                <a:cs typeface="Calibri"/>
              </a:rPr>
              <a:t>каната»,</a:t>
            </a:r>
            <a:endParaRPr sz="1300">
              <a:latin typeface="Calibri"/>
              <a:cs typeface="Calibri"/>
            </a:endParaRPr>
          </a:p>
          <a:p>
            <a:pPr marL="184785" marR="342265" algn="just">
              <a:lnSpc>
                <a:spcPct val="100000"/>
              </a:lnSpc>
            </a:pPr>
            <a:r>
              <a:rPr sz="1300" spc="-5" dirty="0">
                <a:latin typeface="Calibri"/>
                <a:cs typeface="Calibri"/>
              </a:rPr>
              <a:t>«Бокс», </a:t>
            </a:r>
            <a:r>
              <a:rPr sz="1300" spc="-15" dirty="0">
                <a:latin typeface="Calibri"/>
                <a:cs typeface="Calibri"/>
              </a:rPr>
              <a:t>«Дзюдо», «Танцевальный </a:t>
            </a:r>
            <a:r>
              <a:rPr sz="1300" spc="-280" dirty="0">
                <a:latin typeface="Calibri"/>
                <a:cs typeface="Calibri"/>
              </a:rPr>
              <a:t> </a:t>
            </a:r>
            <a:r>
              <a:rPr sz="1300" spc="-5" dirty="0">
                <a:latin typeface="Calibri"/>
                <a:cs typeface="Calibri"/>
              </a:rPr>
              <a:t>спорт», </a:t>
            </a:r>
            <a:r>
              <a:rPr sz="1300" spc="-10" dirty="0">
                <a:latin typeface="Calibri"/>
                <a:cs typeface="Calibri"/>
              </a:rPr>
              <a:t>«Киокусинкай», </a:t>
            </a:r>
            <a:r>
              <a:rPr sz="1300" spc="-25" dirty="0">
                <a:latin typeface="Calibri"/>
                <a:cs typeface="Calibri"/>
              </a:rPr>
              <a:t>«Тяжелая </a:t>
            </a:r>
            <a:r>
              <a:rPr sz="1300" spc="-280" dirty="0">
                <a:latin typeface="Calibri"/>
                <a:cs typeface="Calibri"/>
              </a:rPr>
              <a:t> </a:t>
            </a:r>
            <a:r>
              <a:rPr sz="1300" spc="-15" dirty="0">
                <a:latin typeface="Calibri"/>
                <a:cs typeface="Calibri"/>
              </a:rPr>
              <a:t>атлетика»</a:t>
            </a:r>
            <a:endParaRPr sz="1300">
              <a:latin typeface="Calibri"/>
              <a:cs typeface="Calibri"/>
            </a:endParaRPr>
          </a:p>
          <a:p>
            <a:pPr marL="184785" marR="546100" indent="-172720">
              <a:lnSpc>
                <a:spcPct val="100000"/>
              </a:lnSpc>
              <a:spcBef>
                <a:spcPts val="600"/>
              </a:spcBef>
              <a:buFont typeface="Wingdings"/>
              <a:buChar char=""/>
              <a:tabLst>
                <a:tab pos="185420" algn="l"/>
              </a:tabLst>
            </a:pPr>
            <a:r>
              <a:rPr sz="1300" spc="-10" dirty="0">
                <a:latin typeface="Calibri"/>
                <a:cs typeface="Calibri"/>
              </a:rPr>
              <a:t>ФРП</a:t>
            </a:r>
            <a:r>
              <a:rPr sz="1300" spc="10" dirty="0">
                <a:latin typeface="Calibri"/>
                <a:cs typeface="Calibri"/>
              </a:rPr>
              <a:t> </a:t>
            </a:r>
            <a:r>
              <a:rPr sz="1300" spc="-5" dirty="0">
                <a:latin typeface="Calibri"/>
                <a:cs typeface="Calibri"/>
              </a:rPr>
              <a:t>учебному </a:t>
            </a:r>
            <a:r>
              <a:rPr sz="1300" spc="-10" dirty="0">
                <a:latin typeface="Calibri"/>
                <a:cs typeface="Calibri"/>
              </a:rPr>
              <a:t>предмету</a:t>
            </a:r>
            <a:r>
              <a:rPr sz="1300" spc="-5" dirty="0">
                <a:latin typeface="Calibri"/>
                <a:cs typeface="Calibri"/>
              </a:rPr>
              <a:t> </a:t>
            </a:r>
            <a:r>
              <a:rPr sz="1300" spc="-35" dirty="0">
                <a:latin typeface="Calibri"/>
                <a:cs typeface="Calibri"/>
              </a:rPr>
              <a:t>«Труд </a:t>
            </a:r>
            <a:r>
              <a:rPr sz="1300" spc="-280" dirty="0">
                <a:latin typeface="Calibri"/>
                <a:cs typeface="Calibri"/>
              </a:rPr>
              <a:t> </a:t>
            </a:r>
            <a:r>
              <a:rPr sz="1300" spc="-10" dirty="0">
                <a:latin typeface="Calibri"/>
                <a:cs typeface="Calibri"/>
              </a:rPr>
              <a:t>(технология)»</a:t>
            </a:r>
            <a:endParaRPr sz="1300">
              <a:latin typeface="Calibri"/>
              <a:cs typeface="Calibri"/>
            </a:endParaRPr>
          </a:p>
          <a:p>
            <a:pPr marL="184785" indent="-172720">
              <a:lnSpc>
                <a:spcPct val="100000"/>
              </a:lnSpc>
              <a:spcBef>
                <a:spcPts val="600"/>
              </a:spcBef>
              <a:buFont typeface="Wingdings"/>
              <a:buChar char=""/>
              <a:tabLst>
                <a:tab pos="185420" algn="l"/>
              </a:tabLst>
            </a:pPr>
            <a:r>
              <a:rPr sz="1300" spc="-5" dirty="0">
                <a:latin typeface="Calibri"/>
                <a:cs typeface="Calibri"/>
              </a:rPr>
              <a:t>В 5</a:t>
            </a:r>
            <a:r>
              <a:rPr sz="1300" spc="15" dirty="0">
                <a:latin typeface="Calibri"/>
                <a:cs typeface="Calibri"/>
              </a:rPr>
              <a:t> </a:t>
            </a:r>
            <a:r>
              <a:rPr sz="1300" spc="-5" dirty="0">
                <a:latin typeface="Calibri"/>
                <a:cs typeface="Calibri"/>
              </a:rPr>
              <a:t>вариантов</a:t>
            </a:r>
            <a:r>
              <a:rPr sz="1300" spc="10" dirty="0">
                <a:latin typeface="Calibri"/>
                <a:cs typeface="Calibri"/>
              </a:rPr>
              <a:t> </a:t>
            </a:r>
            <a:r>
              <a:rPr sz="1300" spc="-15" dirty="0">
                <a:latin typeface="Calibri"/>
                <a:cs typeface="Calibri"/>
              </a:rPr>
              <a:t>ФУП</a:t>
            </a:r>
            <a:r>
              <a:rPr sz="1300" spc="10" dirty="0">
                <a:latin typeface="Calibri"/>
                <a:cs typeface="Calibri"/>
              </a:rPr>
              <a:t> </a:t>
            </a:r>
            <a:r>
              <a:rPr sz="1300" spc="-5" dirty="0">
                <a:latin typeface="Calibri"/>
                <a:cs typeface="Calibri"/>
              </a:rPr>
              <a:t>внесен</a:t>
            </a:r>
            <a:r>
              <a:rPr sz="1300" spc="15" dirty="0">
                <a:latin typeface="Calibri"/>
                <a:cs typeface="Calibri"/>
              </a:rPr>
              <a:t> </a:t>
            </a:r>
            <a:r>
              <a:rPr sz="1300" spc="-5" dirty="0">
                <a:latin typeface="Calibri"/>
                <a:cs typeface="Calibri"/>
              </a:rPr>
              <a:t>учебный</a:t>
            </a:r>
            <a:endParaRPr sz="1300">
              <a:latin typeface="Calibri"/>
              <a:cs typeface="Calibri"/>
            </a:endParaRPr>
          </a:p>
          <a:p>
            <a:pPr marL="184785">
              <a:lnSpc>
                <a:spcPct val="100000"/>
              </a:lnSpc>
            </a:pPr>
            <a:r>
              <a:rPr sz="1300" spc="-10" dirty="0">
                <a:latin typeface="Calibri"/>
                <a:cs typeface="Calibri"/>
              </a:rPr>
              <a:t>предмет </a:t>
            </a:r>
            <a:r>
              <a:rPr sz="1300" spc="-35" dirty="0">
                <a:latin typeface="Calibri"/>
                <a:cs typeface="Calibri"/>
              </a:rPr>
              <a:t>«Труд</a:t>
            </a:r>
            <a:r>
              <a:rPr sz="1300" spc="-5" dirty="0">
                <a:latin typeface="Calibri"/>
                <a:cs typeface="Calibri"/>
              </a:rPr>
              <a:t> </a:t>
            </a:r>
            <a:r>
              <a:rPr sz="1300" spc="-10" dirty="0">
                <a:latin typeface="Calibri"/>
                <a:cs typeface="Calibri"/>
              </a:rPr>
              <a:t>(технология)».</a:t>
            </a:r>
            <a:endParaRPr sz="1300">
              <a:latin typeface="Calibri"/>
              <a:cs typeface="Calibri"/>
            </a:endParaRPr>
          </a:p>
        </p:txBody>
      </p:sp>
      <p:sp>
        <p:nvSpPr>
          <p:cNvPr id="13" name="object 13"/>
          <p:cNvSpPr txBox="1"/>
          <p:nvPr/>
        </p:nvSpPr>
        <p:spPr>
          <a:xfrm>
            <a:off x="627324" y="5618024"/>
            <a:ext cx="6459220" cy="574040"/>
          </a:xfrm>
          <a:prstGeom prst="rect">
            <a:avLst/>
          </a:prstGeom>
        </p:spPr>
        <p:txBody>
          <a:bodyPr vert="horz" wrap="square" lIns="0" tIns="12700" rIns="0" bIns="0" rtlCol="0">
            <a:spAutoFit/>
          </a:bodyPr>
          <a:lstStyle/>
          <a:p>
            <a:pPr marL="12700">
              <a:lnSpc>
                <a:spcPct val="100000"/>
              </a:lnSpc>
              <a:spcBef>
                <a:spcPts val="100"/>
              </a:spcBef>
            </a:pPr>
            <a:r>
              <a:rPr sz="1200" spc="-5" dirty="0">
                <a:solidFill>
                  <a:srgbClr val="C00000"/>
                </a:solidFill>
                <a:latin typeface="Calibri"/>
                <a:cs typeface="Calibri"/>
              </a:rPr>
              <a:t>Варианты</a:t>
            </a:r>
            <a:r>
              <a:rPr sz="1200" spc="-10" dirty="0">
                <a:solidFill>
                  <a:srgbClr val="C00000"/>
                </a:solidFill>
                <a:latin typeface="Calibri"/>
                <a:cs typeface="Calibri"/>
              </a:rPr>
              <a:t> </a:t>
            </a:r>
            <a:r>
              <a:rPr sz="1200" spc="-5" dirty="0">
                <a:solidFill>
                  <a:srgbClr val="C00000"/>
                </a:solidFill>
                <a:latin typeface="Calibri"/>
                <a:cs typeface="Calibri"/>
              </a:rPr>
              <a:t>реализации</a:t>
            </a:r>
            <a:r>
              <a:rPr sz="1200" spc="20" dirty="0">
                <a:solidFill>
                  <a:srgbClr val="C00000"/>
                </a:solidFill>
                <a:latin typeface="Calibri"/>
                <a:cs typeface="Calibri"/>
              </a:rPr>
              <a:t> </a:t>
            </a:r>
            <a:r>
              <a:rPr sz="1200" dirty="0">
                <a:solidFill>
                  <a:srgbClr val="C00000"/>
                </a:solidFill>
                <a:latin typeface="Calibri"/>
                <a:cs typeface="Calibri"/>
              </a:rPr>
              <a:t>программ</a:t>
            </a:r>
            <a:r>
              <a:rPr sz="1200" spc="-20" dirty="0">
                <a:solidFill>
                  <a:srgbClr val="C00000"/>
                </a:solidFill>
                <a:latin typeface="Calibri"/>
                <a:cs typeface="Calibri"/>
              </a:rPr>
              <a:t> </a:t>
            </a:r>
            <a:r>
              <a:rPr sz="1200" spc="-5" dirty="0">
                <a:solidFill>
                  <a:srgbClr val="C00000"/>
                </a:solidFill>
                <a:latin typeface="Calibri"/>
                <a:cs typeface="Calibri"/>
              </a:rPr>
              <a:t>(выбор</a:t>
            </a:r>
            <a:r>
              <a:rPr sz="1200" spc="5" dirty="0">
                <a:solidFill>
                  <a:srgbClr val="C00000"/>
                </a:solidFill>
                <a:latin typeface="Calibri"/>
                <a:cs typeface="Calibri"/>
              </a:rPr>
              <a:t> </a:t>
            </a:r>
            <a:r>
              <a:rPr sz="1200" spc="-15" dirty="0">
                <a:solidFill>
                  <a:srgbClr val="C00000"/>
                </a:solidFill>
                <a:latin typeface="Calibri"/>
                <a:cs typeface="Calibri"/>
              </a:rPr>
              <a:t>модулей)</a:t>
            </a:r>
            <a:r>
              <a:rPr sz="1200" spc="5" dirty="0">
                <a:solidFill>
                  <a:srgbClr val="C00000"/>
                </a:solidFill>
                <a:latin typeface="Calibri"/>
                <a:cs typeface="Calibri"/>
              </a:rPr>
              <a:t> </a:t>
            </a:r>
            <a:r>
              <a:rPr sz="1200" dirty="0">
                <a:solidFill>
                  <a:srgbClr val="C00000"/>
                </a:solidFill>
                <a:latin typeface="Calibri"/>
                <a:cs typeface="Calibri"/>
              </a:rPr>
              <a:t>по</a:t>
            </a:r>
            <a:r>
              <a:rPr sz="1200" spc="15" dirty="0">
                <a:solidFill>
                  <a:srgbClr val="C00000"/>
                </a:solidFill>
                <a:latin typeface="Calibri"/>
                <a:cs typeface="Calibri"/>
              </a:rPr>
              <a:t> </a:t>
            </a:r>
            <a:r>
              <a:rPr sz="1200" spc="-5" dirty="0">
                <a:solidFill>
                  <a:srgbClr val="C00000"/>
                </a:solidFill>
                <a:latin typeface="Calibri"/>
                <a:cs typeface="Calibri"/>
              </a:rPr>
              <a:t>учебным</a:t>
            </a:r>
            <a:r>
              <a:rPr sz="1200" spc="15" dirty="0">
                <a:solidFill>
                  <a:srgbClr val="C00000"/>
                </a:solidFill>
                <a:latin typeface="Calibri"/>
                <a:cs typeface="Calibri"/>
              </a:rPr>
              <a:t> </a:t>
            </a:r>
            <a:r>
              <a:rPr sz="1200" spc="-5" dirty="0">
                <a:solidFill>
                  <a:srgbClr val="C00000"/>
                </a:solidFill>
                <a:latin typeface="Calibri"/>
                <a:cs typeface="Calibri"/>
              </a:rPr>
              <a:t>предметам</a:t>
            </a:r>
            <a:r>
              <a:rPr sz="1200" spc="-25" dirty="0">
                <a:solidFill>
                  <a:srgbClr val="C00000"/>
                </a:solidFill>
                <a:latin typeface="Calibri"/>
                <a:cs typeface="Calibri"/>
              </a:rPr>
              <a:t> </a:t>
            </a:r>
            <a:r>
              <a:rPr sz="1200" spc="-5" dirty="0">
                <a:solidFill>
                  <a:srgbClr val="C00000"/>
                </a:solidFill>
                <a:latin typeface="Calibri"/>
                <a:cs typeface="Calibri"/>
              </a:rPr>
              <a:t>«Физическая</a:t>
            </a:r>
            <a:r>
              <a:rPr sz="1200" spc="45" dirty="0">
                <a:solidFill>
                  <a:srgbClr val="C00000"/>
                </a:solidFill>
                <a:latin typeface="Calibri"/>
                <a:cs typeface="Calibri"/>
              </a:rPr>
              <a:t> </a:t>
            </a:r>
            <a:r>
              <a:rPr sz="1200" spc="-15" dirty="0">
                <a:solidFill>
                  <a:srgbClr val="C00000"/>
                </a:solidFill>
                <a:latin typeface="Calibri"/>
                <a:cs typeface="Calibri"/>
              </a:rPr>
              <a:t>культура»,</a:t>
            </a:r>
            <a:endParaRPr sz="1200" dirty="0">
              <a:latin typeface="Calibri"/>
              <a:cs typeface="Calibri"/>
            </a:endParaRPr>
          </a:p>
          <a:p>
            <a:pPr marL="12700" marR="123825">
              <a:lnSpc>
                <a:spcPct val="100000"/>
              </a:lnSpc>
            </a:pPr>
            <a:r>
              <a:rPr sz="1200" spc="-35" dirty="0">
                <a:solidFill>
                  <a:srgbClr val="C00000"/>
                </a:solidFill>
                <a:latin typeface="Calibri"/>
                <a:cs typeface="Calibri"/>
              </a:rPr>
              <a:t>«Труд</a:t>
            </a:r>
            <a:r>
              <a:rPr sz="1200" spc="-5" dirty="0">
                <a:solidFill>
                  <a:srgbClr val="C00000"/>
                </a:solidFill>
                <a:latin typeface="Calibri"/>
                <a:cs typeface="Calibri"/>
              </a:rPr>
              <a:t> </a:t>
            </a:r>
            <a:r>
              <a:rPr sz="1200" spc="-10" dirty="0">
                <a:solidFill>
                  <a:srgbClr val="C00000"/>
                </a:solidFill>
                <a:latin typeface="Calibri"/>
                <a:cs typeface="Calibri"/>
              </a:rPr>
              <a:t>(технология)»</a:t>
            </a:r>
            <a:r>
              <a:rPr sz="1200" spc="25" dirty="0">
                <a:solidFill>
                  <a:srgbClr val="C00000"/>
                </a:solidFill>
                <a:latin typeface="Calibri"/>
                <a:cs typeface="Calibri"/>
              </a:rPr>
              <a:t> </a:t>
            </a:r>
            <a:r>
              <a:rPr sz="1200" spc="-5" dirty="0">
                <a:solidFill>
                  <a:srgbClr val="C00000"/>
                </a:solidFill>
                <a:latin typeface="Calibri"/>
                <a:cs typeface="Calibri"/>
              </a:rPr>
              <a:t>осуществляется</a:t>
            </a:r>
            <a:r>
              <a:rPr sz="1200" spc="30" dirty="0">
                <a:solidFill>
                  <a:srgbClr val="C00000"/>
                </a:solidFill>
                <a:latin typeface="Calibri"/>
                <a:cs typeface="Calibri"/>
              </a:rPr>
              <a:t> </a:t>
            </a:r>
            <a:r>
              <a:rPr sz="1200" spc="-5" dirty="0">
                <a:solidFill>
                  <a:srgbClr val="C00000"/>
                </a:solidFill>
                <a:latin typeface="Calibri"/>
                <a:cs typeface="Calibri"/>
              </a:rPr>
              <a:t>образовательной</a:t>
            </a:r>
            <a:r>
              <a:rPr sz="1200" spc="10" dirty="0">
                <a:solidFill>
                  <a:srgbClr val="C00000"/>
                </a:solidFill>
                <a:latin typeface="Calibri"/>
                <a:cs typeface="Calibri"/>
              </a:rPr>
              <a:t> </a:t>
            </a:r>
            <a:r>
              <a:rPr sz="1200" spc="-5" dirty="0">
                <a:solidFill>
                  <a:srgbClr val="C00000"/>
                </a:solidFill>
                <a:latin typeface="Calibri"/>
                <a:cs typeface="Calibri"/>
              </a:rPr>
              <a:t>организацией</a:t>
            </a:r>
            <a:r>
              <a:rPr sz="1200" spc="5" dirty="0">
                <a:solidFill>
                  <a:srgbClr val="C00000"/>
                </a:solidFill>
                <a:latin typeface="Calibri"/>
                <a:cs typeface="Calibri"/>
              </a:rPr>
              <a:t> </a:t>
            </a:r>
            <a:r>
              <a:rPr sz="1200" spc="-15" dirty="0">
                <a:solidFill>
                  <a:srgbClr val="C00000"/>
                </a:solidFill>
                <a:latin typeface="Calibri"/>
                <a:cs typeface="Calibri"/>
              </a:rPr>
              <a:t>исходя</a:t>
            </a:r>
            <a:r>
              <a:rPr sz="1200" spc="45" dirty="0">
                <a:solidFill>
                  <a:srgbClr val="C00000"/>
                </a:solidFill>
                <a:latin typeface="Calibri"/>
                <a:cs typeface="Calibri"/>
              </a:rPr>
              <a:t> </a:t>
            </a:r>
            <a:r>
              <a:rPr sz="1200" dirty="0">
                <a:solidFill>
                  <a:srgbClr val="C00000"/>
                </a:solidFill>
                <a:latin typeface="Calibri"/>
                <a:cs typeface="Calibri"/>
              </a:rPr>
              <a:t>из</a:t>
            </a:r>
            <a:r>
              <a:rPr sz="1200" spc="15" dirty="0">
                <a:solidFill>
                  <a:srgbClr val="C00000"/>
                </a:solidFill>
                <a:latin typeface="Calibri"/>
                <a:cs typeface="Calibri"/>
              </a:rPr>
              <a:t> </a:t>
            </a:r>
            <a:r>
              <a:rPr sz="1200" spc="-5" dirty="0">
                <a:solidFill>
                  <a:srgbClr val="C00000"/>
                </a:solidFill>
                <a:latin typeface="Calibri"/>
                <a:cs typeface="Calibri"/>
              </a:rPr>
              <a:t>имеющихся</a:t>
            </a:r>
            <a:r>
              <a:rPr sz="1200" spc="35" dirty="0">
                <a:solidFill>
                  <a:srgbClr val="C00000"/>
                </a:solidFill>
                <a:latin typeface="Calibri"/>
                <a:cs typeface="Calibri"/>
              </a:rPr>
              <a:t> </a:t>
            </a:r>
            <a:r>
              <a:rPr sz="1200" dirty="0">
                <a:solidFill>
                  <a:srgbClr val="C00000"/>
                </a:solidFill>
                <a:latin typeface="Calibri"/>
                <a:cs typeface="Calibri"/>
              </a:rPr>
              <a:t>в </a:t>
            </a:r>
            <a:r>
              <a:rPr sz="1200" spc="-5" dirty="0">
                <a:solidFill>
                  <a:srgbClr val="C00000"/>
                </a:solidFill>
                <a:latin typeface="Calibri"/>
                <a:cs typeface="Calibri"/>
              </a:rPr>
              <a:t>ней </a:t>
            </a:r>
            <a:r>
              <a:rPr sz="1200" spc="-260" dirty="0">
                <a:solidFill>
                  <a:srgbClr val="C00000"/>
                </a:solidFill>
                <a:latin typeface="Calibri"/>
                <a:cs typeface="Calibri"/>
              </a:rPr>
              <a:t> </a:t>
            </a:r>
            <a:r>
              <a:rPr sz="1200" spc="-5" dirty="0">
                <a:solidFill>
                  <a:srgbClr val="C00000"/>
                </a:solidFill>
                <a:latin typeface="Calibri"/>
                <a:cs typeface="Calibri"/>
              </a:rPr>
              <a:t>условий, описанных</a:t>
            </a:r>
            <a:r>
              <a:rPr sz="1200" spc="20" dirty="0">
                <a:solidFill>
                  <a:srgbClr val="C00000"/>
                </a:solidFill>
                <a:latin typeface="Calibri"/>
                <a:cs typeface="Calibri"/>
              </a:rPr>
              <a:t> </a:t>
            </a:r>
            <a:r>
              <a:rPr sz="1200" dirty="0">
                <a:solidFill>
                  <a:srgbClr val="C00000"/>
                </a:solidFill>
                <a:latin typeface="Calibri"/>
                <a:cs typeface="Calibri"/>
              </a:rPr>
              <a:t>в </a:t>
            </a:r>
            <a:r>
              <a:rPr sz="1200" spc="-5" dirty="0">
                <a:solidFill>
                  <a:srgbClr val="C00000"/>
                </a:solidFill>
                <a:latin typeface="Calibri"/>
                <a:cs typeface="Calibri"/>
              </a:rPr>
              <a:t>организационном </a:t>
            </a:r>
            <a:r>
              <a:rPr sz="1200" spc="-10" dirty="0">
                <a:solidFill>
                  <a:srgbClr val="C00000"/>
                </a:solidFill>
                <a:latin typeface="Calibri"/>
                <a:cs typeface="Calibri"/>
              </a:rPr>
              <a:t>разделе</a:t>
            </a:r>
            <a:r>
              <a:rPr sz="1200" spc="15" dirty="0">
                <a:solidFill>
                  <a:srgbClr val="C00000"/>
                </a:solidFill>
                <a:latin typeface="Calibri"/>
                <a:cs typeface="Calibri"/>
              </a:rPr>
              <a:t> </a:t>
            </a:r>
            <a:r>
              <a:rPr sz="1200" spc="-5" dirty="0">
                <a:solidFill>
                  <a:srgbClr val="C00000"/>
                </a:solidFill>
                <a:latin typeface="Calibri"/>
                <a:cs typeface="Calibri"/>
              </a:rPr>
              <a:t>основной</a:t>
            </a:r>
            <a:r>
              <a:rPr sz="1200" spc="15" dirty="0">
                <a:solidFill>
                  <a:srgbClr val="C00000"/>
                </a:solidFill>
                <a:latin typeface="Calibri"/>
                <a:cs typeface="Calibri"/>
              </a:rPr>
              <a:t> </a:t>
            </a:r>
            <a:r>
              <a:rPr sz="1200" spc="-5" dirty="0">
                <a:solidFill>
                  <a:srgbClr val="C00000"/>
                </a:solidFill>
                <a:latin typeface="Calibri"/>
                <a:cs typeface="Calibri"/>
              </a:rPr>
              <a:t>образовательной</a:t>
            </a:r>
            <a:r>
              <a:rPr sz="1200" spc="5" dirty="0">
                <a:solidFill>
                  <a:srgbClr val="C00000"/>
                </a:solidFill>
                <a:latin typeface="Calibri"/>
                <a:cs typeface="Calibri"/>
              </a:rPr>
              <a:t> </a:t>
            </a:r>
            <a:r>
              <a:rPr sz="1200" dirty="0" err="1">
                <a:solidFill>
                  <a:srgbClr val="C00000"/>
                </a:solidFill>
                <a:latin typeface="Calibri"/>
                <a:cs typeface="Calibri"/>
              </a:rPr>
              <a:t>программы</a:t>
            </a:r>
            <a:r>
              <a:rPr sz="1200" dirty="0">
                <a:solidFill>
                  <a:srgbClr val="C00000"/>
                </a:solidFill>
                <a:latin typeface="Calibri"/>
                <a:cs typeface="Calibri"/>
              </a:rPr>
              <a:t>!</a:t>
            </a:r>
            <a:endParaRPr sz="1200" dirty="0">
              <a:latin typeface="Calibri"/>
              <a:cs typeface="Calibri"/>
            </a:endParaRPr>
          </a:p>
        </p:txBody>
      </p:sp>
      <p:pic>
        <p:nvPicPr>
          <p:cNvPr id="14" name="object 14"/>
          <p:cNvPicPr/>
          <p:nvPr/>
        </p:nvPicPr>
        <p:blipFill>
          <a:blip r:embed="rId3" cstate="print"/>
          <a:stretch>
            <a:fillRect/>
          </a:stretch>
        </p:blipFill>
        <p:spPr>
          <a:xfrm>
            <a:off x="7950062" y="5986568"/>
            <a:ext cx="375674" cy="335516"/>
          </a:xfrm>
          <a:prstGeom prst="rect">
            <a:avLst/>
          </a:prstGeom>
        </p:spPr>
      </p:pic>
      <p:pic>
        <p:nvPicPr>
          <p:cNvPr id="15" name="object 15"/>
          <p:cNvPicPr/>
          <p:nvPr/>
        </p:nvPicPr>
        <p:blipFill>
          <a:blip r:embed="rId4" cstate="print"/>
          <a:stretch>
            <a:fillRect/>
          </a:stretch>
        </p:blipFill>
        <p:spPr>
          <a:xfrm>
            <a:off x="233380" y="5479316"/>
            <a:ext cx="231913" cy="801919"/>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132587" y="108204"/>
            <a:ext cx="4603115" cy="6442075"/>
            <a:chOff x="132587" y="108204"/>
            <a:chExt cx="4603115" cy="6442075"/>
          </a:xfrm>
        </p:grpSpPr>
        <p:pic>
          <p:nvPicPr>
            <p:cNvPr id="3" name="object 3"/>
            <p:cNvPicPr/>
            <p:nvPr/>
          </p:nvPicPr>
          <p:blipFill>
            <a:blip r:embed="rId2" cstate="print"/>
            <a:stretch>
              <a:fillRect/>
            </a:stretch>
          </p:blipFill>
          <p:spPr>
            <a:xfrm>
              <a:off x="384041" y="949437"/>
              <a:ext cx="4351032" cy="5600729"/>
            </a:xfrm>
            <a:prstGeom prst="rect">
              <a:avLst/>
            </a:prstGeom>
          </p:spPr>
        </p:pic>
        <p:pic>
          <p:nvPicPr>
            <p:cNvPr id="4" name="object 4"/>
            <p:cNvPicPr/>
            <p:nvPr/>
          </p:nvPicPr>
          <p:blipFill>
            <a:blip r:embed="rId3" cstate="print"/>
            <a:stretch>
              <a:fillRect/>
            </a:stretch>
          </p:blipFill>
          <p:spPr>
            <a:xfrm>
              <a:off x="419099" y="946404"/>
              <a:ext cx="4285488" cy="5535168"/>
            </a:xfrm>
            <a:prstGeom prst="rect">
              <a:avLst/>
            </a:prstGeom>
          </p:spPr>
        </p:pic>
        <p:pic>
          <p:nvPicPr>
            <p:cNvPr id="5" name="object 5"/>
            <p:cNvPicPr/>
            <p:nvPr/>
          </p:nvPicPr>
          <p:blipFill>
            <a:blip r:embed="rId4" cstate="print"/>
            <a:stretch>
              <a:fillRect/>
            </a:stretch>
          </p:blipFill>
          <p:spPr>
            <a:xfrm>
              <a:off x="132587" y="108204"/>
              <a:ext cx="926591" cy="838200"/>
            </a:xfrm>
            <a:prstGeom prst="rect">
              <a:avLst/>
            </a:prstGeom>
          </p:spPr>
        </p:pic>
      </p:grpSp>
      <p:sp>
        <p:nvSpPr>
          <p:cNvPr id="6" name="object 6"/>
          <p:cNvSpPr txBox="1">
            <a:spLocks noGrp="1"/>
          </p:cNvSpPr>
          <p:nvPr>
            <p:ph type="title"/>
          </p:nvPr>
        </p:nvSpPr>
        <p:spPr>
          <a:xfrm>
            <a:off x="1279397" y="120777"/>
            <a:ext cx="7360284" cy="391160"/>
          </a:xfrm>
          <a:prstGeom prst="rect">
            <a:avLst/>
          </a:prstGeom>
        </p:spPr>
        <p:txBody>
          <a:bodyPr vert="horz" wrap="square" lIns="0" tIns="12700" rIns="0" bIns="0" rtlCol="0">
            <a:spAutoFit/>
          </a:bodyPr>
          <a:lstStyle/>
          <a:p>
            <a:pPr marL="12700">
              <a:lnSpc>
                <a:spcPct val="100000"/>
              </a:lnSpc>
              <a:spcBef>
                <a:spcPts val="100"/>
              </a:spcBef>
            </a:pPr>
            <a:r>
              <a:rPr sz="2400" spc="-15" dirty="0">
                <a:solidFill>
                  <a:srgbClr val="0F2B9C"/>
                </a:solidFill>
              </a:rPr>
              <a:t>Требования</a:t>
            </a:r>
            <a:r>
              <a:rPr sz="2400" spc="15" dirty="0">
                <a:solidFill>
                  <a:srgbClr val="0F2B9C"/>
                </a:solidFill>
              </a:rPr>
              <a:t> </a:t>
            </a:r>
            <a:r>
              <a:rPr sz="2400" dirty="0">
                <a:solidFill>
                  <a:srgbClr val="0F2B9C"/>
                </a:solidFill>
              </a:rPr>
              <a:t>к</a:t>
            </a:r>
            <a:r>
              <a:rPr sz="2400" spc="5" dirty="0">
                <a:solidFill>
                  <a:srgbClr val="0F2B9C"/>
                </a:solidFill>
              </a:rPr>
              <a:t> </a:t>
            </a:r>
            <a:r>
              <a:rPr sz="2400" spc="-5" dirty="0">
                <a:solidFill>
                  <a:srgbClr val="0F2B9C"/>
                </a:solidFill>
              </a:rPr>
              <a:t>организации</a:t>
            </a:r>
            <a:r>
              <a:rPr sz="2400" spc="15" dirty="0">
                <a:solidFill>
                  <a:srgbClr val="0F2B9C"/>
                </a:solidFill>
              </a:rPr>
              <a:t> </a:t>
            </a:r>
            <a:r>
              <a:rPr sz="2400" spc="-10" dirty="0">
                <a:solidFill>
                  <a:srgbClr val="0F2B9C"/>
                </a:solidFill>
              </a:rPr>
              <a:t>образовательного</a:t>
            </a:r>
            <a:r>
              <a:rPr sz="2400" spc="-15" dirty="0">
                <a:solidFill>
                  <a:srgbClr val="0F2B9C"/>
                </a:solidFill>
              </a:rPr>
              <a:t> </a:t>
            </a:r>
            <a:r>
              <a:rPr sz="2400" spc="-10" dirty="0">
                <a:solidFill>
                  <a:srgbClr val="0F2B9C"/>
                </a:solidFill>
              </a:rPr>
              <a:t>процесса</a:t>
            </a:r>
            <a:endParaRPr sz="2400"/>
          </a:p>
        </p:txBody>
      </p:sp>
      <p:pic>
        <p:nvPicPr>
          <p:cNvPr id="7" name="object 7"/>
          <p:cNvPicPr/>
          <p:nvPr/>
        </p:nvPicPr>
        <p:blipFill>
          <a:blip r:embed="rId5" cstate="print"/>
          <a:stretch>
            <a:fillRect/>
          </a:stretch>
        </p:blipFill>
        <p:spPr>
          <a:xfrm>
            <a:off x="5289353" y="6328095"/>
            <a:ext cx="375608" cy="335517"/>
          </a:xfrm>
          <a:prstGeom prst="rect">
            <a:avLst/>
          </a:prstGeom>
        </p:spPr>
      </p:pic>
      <p:sp>
        <p:nvSpPr>
          <p:cNvPr id="8" name="object 8"/>
          <p:cNvSpPr txBox="1"/>
          <p:nvPr/>
        </p:nvSpPr>
        <p:spPr>
          <a:xfrm>
            <a:off x="4959539" y="540823"/>
            <a:ext cx="6622415" cy="5955030"/>
          </a:xfrm>
          <a:prstGeom prst="rect">
            <a:avLst/>
          </a:prstGeom>
        </p:spPr>
        <p:txBody>
          <a:bodyPr vert="horz" wrap="square" lIns="0" tIns="13335" rIns="0" bIns="0" rtlCol="0">
            <a:spAutoFit/>
          </a:bodyPr>
          <a:lstStyle/>
          <a:p>
            <a:pPr marL="12700">
              <a:lnSpc>
                <a:spcPct val="100000"/>
              </a:lnSpc>
              <a:spcBef>
                <a:spcPts val="105"/>
              </a:spcBef>
            </a:pPr>
            <a:r>
              <a:rPr sz="2000" dirty="0">
                <a:latin typeface="Calibri"/>
                <a:cs typeface="Calibri"/>
              </a:rPr>
              <a:t>2.13.</a:t>
            </a:r>
            <a:r>
              <a:rPr sz="2000" spc="-35" dirty="0">
                <a:latin typeface="Calibri"/>
                <a:cs typeface="Calibri"/>
              </a:rPr>
              <a:t> </a:t>
            </a:r>
            <a:r>
              <a:rPr sz="2000" spc="-10" dirty="0">
                <a:latin typeface="Calibri"/>
                <a:cs typeface="Calibri"/>
              </a:rPr>
              <a:t>Дополнительные</a:t>
            </a:r>
            <a:r>
              <a:rPr sz="2000" spc="-15" dirty="0">
                <a:latin typeface="Calibri"/>
                <a:cs typeface="Calibri"/>
              </a:rPr>
              <a:t> </a:t>
            </a:r>
            <a:r>
              <a:rPr sz="2000" dirty="0">
                <a:latin typeface="Calibri"/>
                <a:cs typeface="Calibri"/>
              </a:rPr>
              <a:t>занятия</a:t>
            </a:r>
            <a:r>
              <a:rPr sz="2000" spc="-5" dirty="0">
                <a:latin typeface="Calibri"/>
                <a:cs typeface="Calibri"/>
              </a:rPr>
              <a:t> </a:t>
            </a:r>
            <a:r>
              <a:rPr sz="2000" dirty="0">
                <a:latin typeface="Calibri"/>
                <a:cs typeface="Calibri"/>
              </a:rPr>
              <a:t>и</a:t>
            </a:r>
            <a:r>
              <a:rPr sz="2000" spc="-20" dirty="0">
                <a:latin typeface="Calibri"/>
                <a:cs typeface="Calibri"/>
              </a:rPr>
              <a:t> </a:t>
            </a:r>
            <a:r>
              <a:rPr sz="2000" spc="-5" dirty="0">
                <a:latin typeface="Calibri"/>
                <a:cs typeface="Calibri"/>
              </a:rPr>
              <a:t>(или)</a:t>
            </a:r>
            <a:r>
              <a:rPr sz="2000" spc="-10" dirty="0">
                <a:latin typeface="Calibri"/>
                <a:cs typeface="Calibri"/>
              </a:rPr>
              <a:t> </a:t>
            </a:r>
            <a:r>
              <a:rPr sz="2000" dirty="0">
                <a:solidFill>
                  <a:srgbClr val="800000"/>
                </a:solidFill>
                <a:latin typeface="Calibri"/>
                <a:cs typeface="Calibri"/>
              </a:rPr>
              <a:t>занятия по</a:t>
            </a:r>
          </a:p>
          <a:p>
            <a:pPr marL="12700" marR="558800">
              <a:lnSpc>
                <a:spcPct val="100000"/>
              </a:lnSpc>
            </a:pPr>
            <a:r>
              <a:rPr sz="2000" spc="-5" dirty="0">
                <a:solidFill>
                  <a:srgbClr val="800000"/>
                </a:solidFill>
                <a:latin typeface="Calibri"/>
                <a:cs typeface="Calibri"/>
              </a:rPr>
              <a:t>внеурочной</a:t>
            </a:r>
            <a:r>
              <a:rPr sz="2000" spc="-25" dirty="0">
                <a:solidFill>
                  <a:srgbClr val="800000"/>
                </a:solidFill>
                <a:latin typeface="Calibri"/>
                <a:cs typeface="Calibri"/>
              </a:rPr>
              <a:t> </a:t>
            </a:r>
            <a:r>
              <a:rPr sz="2000" spc="-10" dirty="0">
                <a:solidFill>
                  <a:srgbClr val="800000"/>
                </a:solidFill>
                <a:latin typeface="Calibri"/>
                <a:cs typeface="Calibri"/>
              </a:rPr>
              <a:t>деятельности,</a:t>
            </a:r>
            <a:r>
              <a:rPr sz="2000" spc="15" dirty="0">
                <a:solidFill>
                  <a:srgbClr val="800000"/>
                </a:solidFill>
                <a:latin typeface="Calibri"/>
                <a:cs typeface="Calibri"/>
              </a:rPr>
              <a:t> </a:t>
            </a:r>
            <a:r>
              <a:rPr sz="2000" spc="-5" dirty="0">
                <a:solidFill>
                  <a:srgbClr val="800000"/>
                </a:solidFill>
                <a:latin typeface="Calibri"/>
                <a:cs typeface="Calibri"/>
              </a:rPr>
              <a:t>общественно</a:t>
            </a:r>
            <a:r>
              <a:rPr sz="2000" spc="10" dirty="0">
                <a:solidFill>
                  <a:srgbClr val="800000"/>
                </a:solidFill>
                <a:latin typeface="Calibri"/>
                <a:cs typeface="Calibri"/>
              </a:rPr>
              <a:t> </a:t>
            </a:r>
            <a:r>
              <a:rPr sz="2000" spc="-10" dirty="0">
                <a:solidFill>
                  <a:srgbClr val="800000"/>
                </a:solidFill>
                <a:latin typeface="Calibri"/>
                <a:cs typeface="Calibri"/>
              </a:rPr>
              <a:t>полезный</a:t>
            </a:r>
            <a:r>
              <a:rPr sz="2000" spc="-5" dirty="0">
                <a:solidFill>
                  <a:srgbClr val="800000"/>
                </a:solidFill>
                <a:latin typeface="Calibri"/>
                <a:cs typeface="Calibri"/>
              </a:rPr>
              <a:t> </a:t>
            </a:r>
            <a:r>
              <a:rPr sz="2000" spc="-20" dirty="0">
                <a:solidFill>
                  <a:srgbClr val="800000"/>
                </a:solidFill>
                <a:latin typeface="Calibri"/>
                <a:cs typeface="Calibri"/>
              </a:rPr>
              <a:t>труд </a:t>
            </a:r>
            <a:r>
              <a:rPr sz="2000" spc="-434" dirty="0">
                <a:solidFill>
                  <a:srgbClr val="800000"/>
                </a:solidFill>
                <a:latin typeface="Calibri"/>
                <a:cs typeface="Calibri"/>
              </a:rPr>
              <a:t> </a:t>
            </a:r>
            <a:r>
              <a:rPr sz="2000" spc="-10" dirty="0">
                <a:solidFill>
                  <a:srgbClr val="800000"/>
                </a:solidFill>
                <a:latin typeface="Calibri"/>
                <a:cs typeface="Calibri"/>
              </a:rPr>
              <a:t>рекомендуется </a:t>
            </a:r>
            <a:r>
              <a:rPr sz="2000" dirty="0">
                <a:solidFill>
                  <a:srgbClr val="800000"/>
                </a:solidFill>
                <a:latin typeface="Calibri"/>
                <a:cs typeface="Calibri"/>
              </a:rPr>
              <a:t>планировать в </a:t>
            </a:r>
            <a:r>
              <a:rPr sz="2000" spc="-5" dirty="0">
                <a:solidFill>
                  <a:srgbClr val="800000"/>
                </a:solidFill>
                <a:latin typeface="Calibri"/>
                <a:cs typeface="Calibri"/>
              </a:rPr>
              <a:t>дни </a:t>
            </a:r>
            <a:r>
              <a:rPr sz="2000" dirty="0">
                <a:solidFill>
                  <a:srgbClr val="800000"/>
                </a:solidFill>
                <a:latin typeface="Calibri"/>
                <a:cs typeface="Calibri"/>
              </a:rPr>
              <a:t>с наименьшим </a:t>
            </a:r>
            <a:r>
              <a:rPr sz="2000" spc="5" dirty="0">
                <a:solidFill>
                  <a:srgbClr val="800000"/>
                </a:solidFill>
                <a:latin typeface="Calibri"/>
                <a:cs typeface="Calibri"/>
              </a:rPr>
              <a:t> </a:t>
            </a:r>
            <a:r>
              <a:rPr sz="2000" spc="-10" dirty="0">
                <a:solidFill>
                  <a:srgbClr val="800000"/>
                </a:solidFill>
                <a:latin typeface="Calibri"/>
                <a:cs typeface="Calibri"/>
              </a:rPr>
              <a:t>количеством обязательных </a:t>
            </a:r>
            <a:r>
              <a:rPr sz="2000" spc="-5" dirty="0">
                <a:solidFill>
                  <a:srgbClr val="800000"/>
                </a:solidFill>
                <a:latin typeface="Calibri"/>
                <a:cs typeface="Calibri"/>
              </a:rPr>
              <a:t>уроков.</a:t>
            </a:r>
            <a:r>
              <a:rPr sz="2000" spc="-35" dirty="0">
                <a:solidFill>
                  <a:srgbClr val="800000"/>
                </a:solidFill>
                <a:latin typeface="Calibri"/>
                <a:cs typeface="Calibri"/>
              </a:rPr>
              <a:t> </a:t>
            </a:r>
            <a:r>
              <a:rPr sz="2000" spc="-15" dirty="0">
                <a:latin typeface="Calibri"/>
                <a:cs typeface="Calibri"/>
              </a:rPr>
              <a:t>Рекомендуемая</a:t>
            </a:r>
            <a:endParaRPr sz="2000" dirty="0">
              <a:latin typeface="Calibri"/>
              <a:cs typeface="Calibri"/>
            </a:endParaRPr>
          </a:p>
          <a:p>
            <a:pPr marL="12700" marR="433705">
              <a:lnSpc>
                <a:spcPct val="100000"/>
              </a:lnSpc>
            </a:pPr>
            <a:r>
              <a:rPr sz="2000" spc="-15" dirty="0">
                <a:solidFill>
                  <a:srgbClr val="800000"/>
                </a:solidFill>
                <a:latin typeface="Calibri"/>
                <a:cs typeface="Calibri"/>
              </a:rPr>
              <a:t>продолжительность</a:t>
            </a:r>
            <a:r>
              <a:rPr sz="2000" spc="-25" dirty="0">
                <a:solidFill>
                  <a:srgbClr val="800000"/>
                </a:solidFill>
                <a:latin typeface="Calibri"/>
                <a:cs typeface="Calibri"/>
              </a:rPr>
              <a:t> </a:t>
            </a:r>
            <a:r>
              <a:rPr sz="2000" spc="-15" dirty="0">
                <a:latin typeface="Calibri"/>
                <a:cs typeface="Calibri"/>
              </a:rPr>
              <a:t>дополнительных</a:t>
            </a:r>
            <a:r>
              <a:rPr sz="2000" spc="10" dirty="0">
                <a:latin typeface="Calibri"/>
                <a:cs typeface="Calibri"/>
              </a:rPr>
              <a:t> </a:t>
            </a:r>
            <a:r>
              <a:rPr sz="2000" dirty="0">
                <a:latin typeface="Calibri"/>
                <a:cs typeface="Calibri"/>
              </a:rPr>
              <a:t>занятий</a:t>
            </a:r>
            <a:r>
              <a:rPr sz="2000" spc="-5" dirty="0">
                <a:latin typeface="Calibri"/>
                <a:cs typeface="Calibri"/>
              </a:rPr>
              <a:t> </a:t>
            </a:r>
            <a:r>
              <a:rPr sz="2000" dirty="0">
                <a:latin typeface="Calibri"/>
                <a:cs typeface="Calibri"/>
              </a:rPr>
              <a:t>и</a:t>
            </a:r>
            <a:r>
              <a:rPr sz="2000" spc="-5" dirty="0">
                <a:latin typeface="Calibri"/>
                <a:cs typeface="Calibri"/>
              </a:rPr>
              <a:t> </a:t>
            </a:r>
            <a:r>
              <a:rPr sz="2000" dirty="0">
                <a:latin typeface="Calibri"/>
                <a:cs typeface="Calibri"/>
              </a:rPr>
              <a:t>занятий </a:t>
            </a:r>
            <a:r>
              <a:rPr sz="2000" spc="5" dirty="0">
                <a:latin typeface="Calibri"/>
                <a:cs typeface="Calibri"/>
              </a:rPr>
              <a:t> </a:t>
            </a:r>
            <a:r>
              <a:rPr sz="2000" spc="-5" dirty="0">
                <a:latin typeface="Calibri"/>
                <a:cs typeface="Calibri"/>
              </a:rPr>
              <a:t>внеурочной </a:t>
            </a:r>
            <a:r>
              <a:rPr sz="2000" spc="-10" dirty="0">
                <a:latin typeface="Calibri"/>
                <a:cs typeface="Calibri"/>
              </a:rPr>
              <a:t>деятельностью</a:t>
            </a:r>
            <a:r>
              <a:rPr sz="2000" spc="25" dirty="0">
                <a:latin typeface="Calibri"/>
                <a:cs typeface="Calibri"/>
              </a:rPr>
              <a:t> </a:t>
            </a:r>
            <a:r>
              <a:rPr sz="2000" spc="-5" dirty="0">
                <a:latin typeface="Calibri"/>
                <a:cs typeface="Calibri"/>
              </a:rPr>
              <a:t>статической</a:t>
            </a:r>
            <a:r>
              <a:rPr sz="2000" spc="-15" dirty="0">
                <a:latin typeface="Calibri"/>
                <a:cs typeface="Calibri"/>
              </a:rPr>
              <a:t> </a:t>
            </a:r>
            <a:r>
              <a:rPr sz="2000" spc="-5" dirty="0">
                <a:latin typeface="Calibri"/>
                <a:cs typeface="Calibri"/>
              </a:rPr>
              <a:t>направленности </a:t>
            </a:r>
            <a:r>
              <a:rPr sz="2000" spc="-434" dirty="0">
                <a:latin typeface="Calibri"/>
                <a:cs typeface="Calibri"/>
              </a:rPr>
              <a:t> </a:t>
            </a:r>
            <a:r>
              <a:rPr sz="2000" spc="-5" dirty="0">
                <a:solidFill>
                  <a:srgbClr val="800000"/>
                </a:solidFill>
                <a:latin typeface="Calibri"/>
                <a:cs typeface="Calibri"/>
              </a:rPr>
              <a:t>составляет </a:t>
            </a:r>
            <a:r>
              <a:rPr sz="2000" dirty="0">
                <a:solidFill>
                  <a:srgbClr val="800000"/>
                </a:solidFill>
                <a:latin typeface="Calibri"/>
                <a:cs typeface="Calibri"/>
              </a:rPr>
              <a:t>1</a:t>
            </a:r>
            <a:r>
              <a:rPr sz="2000" spc="-10" dirty="0">
                <a:solidFill>
                  <a:srgbClr val="800000"/>
                </a:solidFill>
                <a:latin typeface="Calibri"/>
                <a:cs typeface="Calibri"/>
              </a:rPr>
              <a:t> </a:t>
            </a:r>
            <a:r>
              <a:rPr sz="2000" dirty="0">
                <a:solidFill>
                  <a:srgbClr val="800000"/>
                </a:solidFill>
                <a:latin typeface="Calibri"/>
                <a:cs typeface="Calibri"/>
              </a:rPr>
              <a:t>-</a:t>
            </a:r>
            <a:r>
              <a:rPr sz="2000" spc="-15" dirty="0">
                <a:solidFill>
                  <a:srgbClr val="800000"/>
                </a:solidFill>
                <a:latin typeface="Calibri"/>
                <a:cs typeface="Calibri"/>
              </a:rPr>
              <a:t> </a:t>
            </a:r>
            <a:r>
              <a:rPr sz="2000" dirty="0">
                <a:solidFill>
                  <a:srgbClr val="800000"/>
                </a:solidFill>
                <a:latin typeface="Calibri"/>
                <a:cs typeface="Calibri"/>
              </a:rPr>
              <a:t>2</a:t>
            </a:r>
            <a:r>
              <a:rPr sz="2000" spc="-5" dirty="0">
                <a:solidFill>
                  <a:srgbClr val="800000"/>
                </a:solidFill>
                <a:latin typeface="Calibri"/>
                <a:cs typeface="Calibri"/>
              </a:rPr>
              <a:t> </a:t>
            </a:r>
            <a:r>
              <a:rPr sz="2000" dirty="0">
                <a:solidFill>
                  <a:srgbClr val="800000"/>
                </a:solidFill>
                <a:latin typeface="Calibri"/>
                <a:cs typeface="Calibri"/>
              </a:rPr>
              <a:t>часа с</a:t>
            </a:r>
            <a:r>
              <a:rPr sz="2000" spc="5" dirty="0">
                <a:solidFill>
                  <a:srgbClr val="800000"/>
                </a:solidFill>
                <a:latin typeface="Calibri"/>
                <a:cs typeface="Calibri"/>
              </a:rPr>
              <a:t> </a:t>
            </a:r>
            <a:r>
              <a:rPr sz="2000" spc="-5" dirty="0">
                <a:solidFill>
                  <a:srgbClr val="800000"/>
                </a:solidFill>
                <a:latin typeface="Calibri"/>
                <a:cs typeface="Calibri"/>
              </a:rPr>
              <a:t>учетом</a:t>
            </a:r>
            <a:r>
              <a:rPr sz="2000" spc="-25" dirty="0">
                <a:solidFill>
                  <a:srgbClr val="800000"/>
                </a:solidFill>
                <a:latin typeface="Calibri"/>
                <a:cs typeface="Calibri"/>
              </a:rPr>
              <a:t> </a:t>
            </a:r>
            <a:r>
              <a:rPr sz="2000" spc="-5" dirty="0">
                <a:solidFill>
                  <a:srgbClr val="800000"/>
                </a:solidFill>
                <a:latin typeface="Calibri"/>
                <a:cs typeface="Calibri"/>
              </a:rPr>
              <a:t>дневной</a:t>
            </a:r>
            <a:r>
              <a:rPr sz="2000" spc="-10" dirty="0">
                <a:solidFill>
                  <a:srgbClr val="800000"/>
                </a:solidFill>
                <a:latin typeface="Calibri"/>
                <a:cs typeface="Calibri"/>
              </a:rPr>
              <a:t> </a:t>
            </a:r>
            <a:r>
              <a:rPr sz="2000" dirty="0">
                <a:solidFill>
                  <a:srgbClr val="800000"/>
                </a:solidFill>
                <a:latin typeface="Calibri"/>
                <a:cs typeface="Calibri"/>
              </a:rPr>
              <a:t>суммарной</a:t>
            </a:r>
          </a:p>
          <a:p>
            <a:pPr marL="12700">
              <a:lnSpc>
                <a:spcPct val="100000"/>
              </a:lnSpc>
              <a:spcBef>
                <a:spcPts val="5"/>
              </a:spcBef>
            </a:pPr>
            <a:r>
              <a:rPr sz="2000" spc="-5" dirty="0">
                <a:solidFill>
                  <a:srgbClr val="800000"/>
                </a:solidFill>
                <a:latin typeface="Calibri"/>
                <a:cs typeface="Calibri"/>
              </a:rPr>
              <a:t>образовательной</a:t>
            </a:r>
            <a:r>
              <a:rPr sz="2000" spc="-45" dirty="0">
                <a:solidFill>
                  <a:srgbClr val="800000"/>
                </a:solidFill>
                <a:latin typeface="Calibri"/>
                <a:cs typeface="Calibri"/>
              </a:rPr>
              <a:t> </a:t>
            </a:r>
            <a:r>
              <a:rPr sz="2000" dirty="0">
                <a:solidFill>
                  <a:srgbClr val="800000"/>
                </a:solidFill>
                <a:latin typeface="Calibri"/>
                <a:cs typeface="Calibri"/>
              </a:rPr>
              <a:t>нагрузки;</a:t>
            </a:r>
            <a:r>
              <a:rPr sz="2000" spc="-20" dirty="0">
                <a:solidFill>
                  <a:srgbClr val="800000"/>
                </a:solidFill>
                <a:latin typeface="Calibri"/>
                <a:cs typeface="Calibri"/>
              </a:rPr>
              <a:t> </a:t>
            </a:r>
            <a:r>
              <a:rPr sz="2000" spc="-5" dirty="0">
                <a:latin typeface="Calibri"/>
                <a:cs typeface="Calibri"/>
              </a:rPr>
              <a:t>общественно </a:t>
            </a:r>
            <a:r>
              <a:rPr sz="2000" spc="-10" dirty="0">
                <a:latin typeface="Calibri"/>
                <a:cs typeface="Calibri"/>
              </a:rPr>
              <a:t>полезным </a:t>
            </a:r>
            <a:r>
              <a:rPr sz="2000" spc="-20" dirty="0">
                <a:latin typeface="Calibri"/>
                <a:cs typeface="Calibri"/>
              </a:rPr>
              <a:t>трудом</a:t>
            </a:r>
            <a:r>
              <a:rPr sz="2000" spc="-35" dirty="0">
                <a:latin typeface="Calibri"/>
                <a:cs typeface="Calibri"/>
              </a:rPr>
              <a:t> </a:t>
            </a:r>
            <a:r>
              <a:rPr sz="2000" dirty="0">
                <a:latin typeface="Calibri"/>
                <a:cs typeface="Calibri"/>
              </a:rPr>
              <a:t>-</a:t>
            </a:r>
          </a:p>
          <a:p>
            <a:pPr marL="12700" marR="704215">
              <a:lnSpc>
                <a:spcPct val="100000"/>
              </a:lnSpc>
            </a:pPr>
            <a:r>
              <a:rPr sz="2000" dirty="0">
                <a:latin typeface="Calibri"/>
                <a:cs typeface="Calibri"/>
              </a:rPr>
              <a:t>45 </a:t>
            </a:r>
            <a:r>
              <a:rPr sz="2000" spc="-5" dirty="0">
                <a:latin typeface="Calibri"/>
                <a:cs typeface="Calibri"/>
              </a:rPr>
              <a:t>минут для </a:t>
            </a:r>
            <a:r>
              <a:rPr sz="2000" spc="-10" dirty="0">
                <a:latin typeface="Calibri"/>
                <a:cs typeface="Calibri"/>
              </a:rPr>
              <a:t>обучающихся </a:t>
            </a:r>
            <a:r>
              <a:rPr sz="2000" dirty="0">
                <a:latin typeface="Calibri"/>
                <a:cs typeface="Calibri"/>
              </a:rPr>
              <a:t>1 - 4 </a:t>
            </a:r>
            <a:r>
              <a:rPr sz="2000" spc="-5" dirty="0">
                <a:latin typeface="Calibri"/>
                <a:cs typeface="Calibri"/>
              </a:rPr>
              <a:t>классов </a:t>
            </a:r>
            <a:r>
              <a:rPr sz="2000" dirty="0">
                <a:latin typeface="Calibri"/>
                <a:cs typeface="Calibri"/>
              </a:rPr>
              <a:t>и 1,5 часа </a:t>
            </a:r>
            <a:r>
              <a:rPr sz="2000" spc="-5" dirty="0">
                <a:latin typeface="Calibri"/>
                <a:cs typeface="Calibri"/>
              </a:rPr>
              <a:t>для </a:t>
            </a:r>
            <a:r>
              <a:rPr sz="2000" spc="-440" dirty="0">
                <a:latin typeface="Calibri"/>
                <a:cs typeface="Calibri"/>
              </a:rPr>
              <a:t> </a:t>
            </a:r>
            <a:r>
              <a:rPr sz="2000" spc="-5" dirty="0">
                <a:latin typeface="Calibri"/>
                <a:cs typeface="Calibri"/>
              </a:rPr>
              <a:t>обучающихся</a:t>
            </a:r>
            <a:r>
              <a:rPr sz="2000" spc="-50" dirty="0">
                <a:latin typeface="Calibri"/>
                <a:cs typeface="Calibri"/>
              </a:rPr>
              <a:t> </a:t>
            </a:r>
            <a:r>
              <a:rPr sz="2000" dirty="0">
                <a:latin typeface="Calibri"/>
                <a:cs typeface="Calibri"/>
              </a:rPr>
              <a:t>5</a:t>
            </a:r>
            <a:r>
              <a:rPr sz="2000" spc="-5" dirty="0">
                <a:latin typeface="Calibri"/>
                <a:cs typeface="Calibri"/>
              </a:rPr>
              <a:t> </a:t>
            </a:r>
            <a:r>
              <a:rPr sz="2000" dirty="0">
                <a:latin typeface="Calibri"/>
                <a:cs typeface="Calibri"/>
              </a:rPr>
              <a:t>- 11</a:t>
            </a:r>
            <a:r>
              <a:rPr sz="2000" spc="-15" dirty="0">
                <a:latin typeface="Calibri"/>
                <a:cs typeface="Calibri"/>
              </a:rPr>
              <a:t> </a:t>
            </a:r>
            <a:r>
              <a:rPr sz="2000" spc="-5" dirty="0">
                <a:latin typeface="Calibri"/>
                <a:cs typeface="Calibri"/>
              </a:rPr>
              <a:t>классов</a:t>
            </a:r>
            <a:r>
              <a:rPr sz="2000" spc="5" dirty="0">
                <a:latin typeface="Calibri"/>
                <a:cs typeface="Calibri"/>
              </a:rPr>
              <a:t> </a:t>
            </a:r>
            <a:r>
              <a:rPr sz="2000" spc="-20" dirty="0">
                <a:latin typeface="Calibri"/>
                <a:cs typeface="Calibri"/>
              </a:rPr>
              <a:t>один</a:t>
            </a:r>
            <a:r>
              <a:rPr sz="2000" spc="-15" dirty="0">
                <a:latin typeface="Calibri"/>
                <a:cs typeface="Calibri"/>
              </a:rPr>
              <a:t> </a:t>
            </a:r>
            <a:r>
              <a:rPr sz="2000" spc="-5" dirty="0">
                <a:latin typeface="Calibri"/>
                <a:cs typeface="Calibri"/>
              </a:rPr>
              <a:t>раз </a:t>
            </a:r>
            <a:r>
              <a:rPr sz="2000" dirty="0">
                <a:latin typeface="Calibri"/>
                <a:cs typeface="Calibri"/>
              </a:rPr>
              <a:t>в </a:t>
            </a:r>
            <a:r>
              <a:rPr sz="2000" spc="-20" dirty="0">
                <a:latin typeface="Calibri"/>
                <a:cs typeface="Calibri"/>
              </a:rPr>
              <a:t>неделю</a:t>
            </a:r>
            <a:endParaRPr sz="2000" dirty="0">
              <a:latin typeface="Calibri"/>
              <a:cs typeface="Calibri"/>
            </a:endParaRPr>
          </a:p>
          <a:p>
            <a:pPr>
              <a:lnSpc>
                <a:spcPct val="100000"/>
              </a:lnSpc>
              <a:spcBef>
                <a:spcPts val="40"/>
              </a:spcBef>
            </a:pPr>
            <a:endParaRPr sz="2550" dirty="0">
              <a:latin typeface="Calibri"/>
              <a:cs typeface="Calibri"/>
            </a:endParaRPr>
          </a:p>
          <a:p>
            <a:pPr marL="12700" marR="107950">
              <a:lnSpc>
                <a:spcPct val="100000"/>
              </a:lnSpc>
              <a:spcBef>
                <a:spcPts val="5"/>
              </a:spcBef>
            </a:pPr>
            <a:r>
              <a:rPr sz="2000" dirty="0">
                <a:latin typeface="Calibri"/>
                <a:cs typeface="Calibri"/>
              </a:rPr>
              <a:t>2.14. Организацию </a:t>
            </a:r>
            <a:r>
              <a:rPr sz="2000" spc="-5" dirty="0">
                <a:solidFill>
                  <a:srgbClr val="800000"/>
                </a:solidFill>
                <a:latin typeface="Calibri"/>
                <a:cs typeface="Calibri"/>
              </a:rPr>
              <a:t>внеурочной </a:t>
            </a:r>
            <a:r>
              <a:rPr sz="2000" spc="-10" dirty="0">
                <a:solidFill>
                  <a:srgbClr val="800000"/>
                </a:solidFill>
                <a:latin typeface="Calibri"/>
                <a:cs typeface="Calibri"/>
              </a:rPr>
              <a:t>деятельности </a:t>
            </a:r>
            <a:r>
              <a:rPr sz="2000" spc="-5" dirty="0">
                <a:solidFill>
                  <a:srgbClr val="800000"/>
                </a:solidFill>
                <a:latin typeface="Calibri"/>
                <a:cs typeface="Calibri"/>
              </a:rPr>
              <a:t> </a:t>
            </a:r>
            <a:r>
              <a:rPr sz="2000" spc="-10" dirty="0">
                <a:solidFill>
                  <a:srgbClr val="800000"/>
                </a:solidFill>
                <a:latin typeface="Calibri"/>
                <a:cs typeface="Calibri"/>
              </a:rPr>
              <a:t>рекомендуется </a:t>
            </a:r>
            <a:r>
              <a:rPr sz="2000" spc="-5" dirty="0">
                <a:solidFill>
                  <a:srgbClr val="800000"/>
                </a:solidFill>
                <a:latin typeface="Calibri"/>
                <a:cs typeface="Calibri"/>
              </a:rPr>
              <a:t>осуществлять </a:t>
            </a:r>
            <a:r>
              <a:rPr sz="2000" dirty="0">
                <a:latin typeface="Calibri"/>
                <a:cs typeface="Calibri"/>
              </a:rPr>
              <a:t>с </a:t>
            </a:r>
            <a:r>
              <a:rPr sz="2000" spc="-10" dirty="0">
                <a:latin typeface="Calibri"/>
                <a:cs typeface="Calibri"/>
              </a:rPr>
              <a:t>учетом </a:t>
            </a:r>
            <a:r>
              <a:rPr sz="2000" dirty="0">
                <a:latin typeface="Calibri"/>
                <a:cs typeface="Calibri"/>
              </a:rPr>
              <a:t>выбора </a:t>
            </a:r>
            <a:r>
              <a:rPr sz="2000" spc="-5" dirty="0">
                <a:latin typeface="Calibri"/>
                <a:cs typeface="Calibri"/>
              </a:rPr>
              <a:t>участниками </a:t>
            </a:r>
            <a:r>
              <a:rPr sz="2000" spc="-440" dirty="0">
                <a:latin typeface="Calibri"/>
                <a:cs typeface="Calibri"/>
              </a:rPr>
              <a:t> </a:t>
            </a:r>
            <a:r>
              <a:rPr sz="2000" spc="-10" dirty="0">
                <a:latin typeface="Calibri"/>
                <a:cs typeface="Calibri"/>
              </a:rPr>
              <a:t>образовательных</a:t>
            </a:r>
            <a:r>
              <a:rPr sz="2000" dirty="0">
                <a:latin typeface="Calibri"/>
                <a:cs typeface="Calibri"/>
              </a:rPr>
              <a:t> </a:t>
            </a:r>
            <a:r>
              <a:rPr sz="2000" spc="-5" dirty="0">
                <a:latin typeface="Calibri"/>
                <a:cs typeface="Calibri"/>
              </a:rPr>
              <a:t>отношений</a:t>
            </a:r>
            <a:r>
              <a:rPr sz="2000" spc="-10" dirty="0">
                <a:latin typeface="Calibri"/>
                <a:cs typeface="Calibri"/>
              </a:rPr>
              <a:t> </a:t>
            </a:r>
            <a:r>
              <a:rPr sz="2000" dirty="0">
                <a:latin typeface="Calibri"/>
                <a:cs typeface="Calibri"/>
              </a:rPr>
              <a:t>форм</a:t>
            </a:r>
            <a:r>
              <a:rPr sz="2000" spc="-10" dirty="0">
                <a:latin typeface="Calibri"/>
                <a:cs typeface="Calibri"/>
              </a:rPr>
              <a:t> деятельности,</a:t>
            </a:r>
            <a:r>
              <a:rPr sz="2000" spc="10" dirty="0">
                <a:latin typeface="Calibri"/>
                <a:cs typeface="Calibri"/>
              </a:rPr>
              <a:t> </a:t>
            </a:r>
            <a:r>
              <a:rPr sz="2000" spc="-15" dirty="0">
                <a:latin typeface="Calibri"/>
                <a:cs typeface="Calibri"/>
              </a:rPr>
              <a:t>отличных </a:t>
            </a:r>
            <a:r>
              <a:rPr sz="2000" spc="-434" dirty="0">
                <a:latin typeface="Calibri"/>
                <a:cs typeface="Calibri"/>
              </a:rPr>
              <a:t> </a:t>
            </a:r>
            <a:r>
              <a:rPr sz="2000" spc="-10" dirty="0">
                <a:latin typeface="Calibri"/>
                <a:cs typeface="Calibri"/>
              </a:rPr>
              <a:t>от </a:t>
            </a:r>
            <a:r>
              <a:rPr sz="2000" spc="-5" dirty="0">
                <a:latin typeface="Calibri"/>
                <a:cs typeface="Calibri"/>
              </a:rPr>
              <a:t>урочной (экскурсии, </a:t>
            </a:r>
            <a:r>
              <a:rPr sz="2000" spc="-20" dirty="0">
                <a:latin typeface="Calibri"/>
                <a:cs typeface="Calibri"/>
              </a:rPr>
              <a:t>походы, </a:t>
            </a:r>
            <a:r>
              <a:rPr sz="2000" spc="-5" dirty="0">
                <a:latin typeface="Calibri"/>
                <a:cs typeface="Calibri"/>
              </a:rPr>
              <a:t>соревнования, посещения </a:t>
            </a:r>
            <a:r>
              <a:rPr sz="2000" dirty="0">
                <a:latin typeface="Calibri"/>
                <a:cs typeface="Calibri"/>
              </a:rPr>
              <a:t> </a:t>
            </a:r>
            <a:r>
              <a:rPr sz="2000" spc="-5" dirty="0">
                <a:latin typeface="Calibri"/>
                <a:cs typeface="Calibri"/>
              </a:rPr>
              <a:t>театров,</a:t>
            </a:r>
            <a:r>
              <a:rPr sz="2000" spc="-40" dirty="0">
                <a:latin typeface="Calibri"/>
                <a:cs typeface="Calibri"/>
              </a:rPr>
              <a:t> </a:t>
            </a:r>
            <a:r>
              <a:rPr sz="2000" dirty="0">
                <a:latin typeface="Calibri"/>
                <a:cs typeface="Calibri"/>
              </a:rPr>
              <a:t>музеев,</a:t>
            </a:r>
            <a:r>
              <a:rPr sz="2000" spc="-10" dirty="0">
                <a:latin typeface="Calibri"/>
                <a:cs typeface="Calibri"/>
              </a:rPr>
              <a:t> </a:t>
            </a:r>
            <a:r>
              <a:rPr sz="2000" spc="-5" dirty="0">
                <a:latin typeface="Calibri"/>
                <a:cs typeface="Calibri"/>
              </a:rPr>
              <a:t>проведение</a:t>
            </a:r>
            <a:r>
              <a:rPr sz="2000" spc="-15" dirty="0">
                <a:latin typeface="Calibri"/>
                <a:cs typeface="Calibri"/>
              </a:rPr>
              <a:t> </a:t>
            </a:r>
            <a:r>
              <a:rPr sz="2000" spc="-5" dirty="0">
                <a:latin typeface="Calibri"/>
                <a:cs typeface="Calibri"/>
              </a:rPr>
              <a:t>общественно-полезных</a:t>
            </a:r>
            <a:endParaRPr sz="2000" dirty="0">
              <a:latin typeface="Calibri"/>
              <a:cs typeface="Calibri"/>
            </a:endParaRPr>
          </a:p>
          <a:p>
            <a:pPr marL="12700">
              <a:lnSpc>
                <a:spcPct val="100000"/>
              </a:lnSpc>
            </a:pPr>
            <a:r>
              <a:rPr sz="2000" dirty="0">
                <a:latin typeface="Calibri"/>
                <a:cs typeface="Calibri"/>
              </a:rPr>
              <a:t>практик</a:t>
            </a:r>
            <a:r>
              <a:rPr sz="2000" spc="-35" dirty="0">
                <a:latin typeface="Calibri"/>
                <a:cs typeface="Calibri"/>
              </a:rPr>
              <a:t> </a:t>
            </a:r>
            <a:r>
              <a:rPr sz="2000" dirty="0">
                <a:latin typeface="Calibri"/>
                <a:cs typeface="Calibri"/>
              </a:rPr>
              <a:t>и</a:t>
            </a:r>
            <a:r>
              <a:rPr sz="2000" spc="-15" dirty="0">
                <a:latin typeface="Calibri"/>
                <a:cs typeface="Calibri"/>
              </a:rPr>
              <a:t> </a:t>
            </a:r>
            <a:r>
              <a:rPr sz="2000" spc="-5" dirty="0">
                <a:latin typeface="Calibri"/>
                <a:cs typeface="Calibri"/>
              </a:rPr>
              <a:t>иные</a:t>
            </a:r>
            <a:r>
              <a:rPr sz="2000" spc="5" dirty="0">
                <a:latin typeface="Calibri"/>
                <a:cs typeface="Calibri"/>
              </a:rPr>
              <a:t> </a:t>
            </a:r>
            <a:r>
              <a:rPr sz="2000" dirty="0">
                <a:latin typeface="Calibri"/>
                <a:cs typeface="Calibri"/>
              </a:rPr>
              <a:t>формы),</a:t>
            </a:r>
            <a:r>
              <a:rPr sz="2000" spc="-15" dirty="0">
                <a:latin typeface="Calibri"/>
                <a:cs typeface="Calibri"/>
              </a:rPr>
              <a:t> </a:t>
            </a:r>
            <a:r>
              <a:rPr sz="2000" dirty="0">
                <a:solidFill>
                  <a:srgbClr val="800000"/>
                </a:solidFill>
                <a:latin typeface="Calibri"/>
                <a:cs typeface="Calibri"/>
              </a:rPr>
              <a:t>в </a:t>
            </a:r>
            <a:r>
              <a:rPr sz="2000" spc="-10" dirty="0">
                <a:solidFill>
                  <a:srgbClr val="800000"/>
                </a:solidFill>
                <a:latin typeface="Calibri"/>
                <a:cs typeface="Calibri"/>
              </a:rPr>
              <a:t>том</a:t>
            </a:r>
            <a:r>
              <a:rPr sz="2000" spc="-25" dirty="0">
                <a:solidFill>
                  <a:srgbClr val="800000"/>
                </a:solidFill>
                <a:latin typeface="Calibri"/>
                <a:cs typeface="Calibri"/>
              </a:rPr>
              <a:t> </a:t>
            </a:r>
            <a:r>
              <a:rPr sz="2000" dirty="0">
                <a:solidFill>
                  <a:srgbClr val="800000"/>
                </a:solidFill>
                <a:latin typeface="Calibri"/>
                <a:cs typeface="Calibri"/>
              </a:rPr>
              <a:t>числе в </a:t>
            </a:r>
            <a:r>
              <a:rPr sz="2000" spc="-20" dirty="0">
                <a:solidFill>
                  <a:srgbClr val="800000"/>
                </a:solidFill>
                <a:latin typeface="Calibri"/>
                <a:cs typeface="Calibri"/>
              </a:rPr>
              <a:t>выходные</a:t>
            </a:r>
            <a:r>
              <a:rPr sz="2000" spc="20" dirty="0">
                <a:solidFill>
                  <a:srgbClr val="800000"/>
                </a:solidFill>
                <a:latin typeface="Calibri"/>
                <a:cs typeface="Calibri"/>
              </a:rPr>
              <a:t> </a:t>
            </a:r>
            <a:r>
              <a:rPr sz="2000" dirty="0">
                <a:solidFill>
                  <a:srgbClr val="800000"/>
                </a:solidFill>
                <a:latin typeface="Calibri"/>
                <a:cs typeface="Calibri"/>
              </a:rPr>
              <a:t>и</a:t>
            </a:r>
          </a:p>
          <a:p>
            <a:pPr marL="12700">
              <a:lnSpc>
                <a:spcPct val="100000"/>
              </a:lnSpc>
            </a:pPr>
            <a:r>
              <a:rPr sz="2000" spc="-10" dirty="0">
                <a:solidFill>
                  <a:srgbClr val="800000"/>
                </a:solidFill>
                <a:latin typeface="Calibri"/>
                <a:cs typeface="Calibri"/>
              </a:rPr>
              <a:t>каникулярные</a:t>
            </a:r>
            <a:r>
              <a:rPr sz="2000" spc="-35" dirty="0">
                <a:solidFill>
                  <a:srgbClr val="800000"/>
                </a:solidFill>
                <a:latin typeface="Calibri"/>
                <a:cs typeface="Calibri"/>
              </a:rPr>
              <a:t> </a:t>
            </a:r>
            <a:r>
              <a:rPr sz="2000" spc="-5" dirty="0">
                <a:solidFill>
                  <a:srgbClr val="800000"/>
                </a:solidFill>
                <a:latin typeface="Calibri"/>
                <a:cs typeface="Calibri"/>
              </a:rPr>
              <a:t>дни.</a:t>
            </a:r>
            <a:endParaRPr sz="2000" dirty="0">
              <a:solidFill>
                <a:srgbClr val="800000"/>
              </a:solidFill>
              <a:latin typeface="Calibri"/>
              <a:cs typeface="Calibri"/>
            </a:endParaRPr>
          </a:p>
          <a:p>
            <a:pPr marL="760730">
              <a:lnSpc>
                <a:spcPct val="100000"/>
              </a:lnSpc>
              <a:spcBef>
                <a:spcPts val="1280"/>
              </a:spcBef>
            </a:pPr>
            <a:r>
              <a:rPr sz="1200" u="sng" spc="-10" dirty="0">
                <a:solidFill>
                  <a:srgbClr val="0462C1"/>
                </a:solidFill>
                <a:uFill>
                  <a:solidFill>
                    <a:srgbClr val="0462C1"/>
                  </a:solidFill>
                </a:uFill>
                <a:latin typeface="Calibri"/>
                <a:cs typeface="Calibri"/>
                <a:hlinkClick r:id="rId6"/>
              </a:rPr>
              <a:t>https://disk.yandex.ru/d/334woap4YfnOhQ</a:t>
            </a:r>
            <a:endParaRPr sz="1200" dirty="0">
              <a:latin typeface="Calibri"/>
              <a:cs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91413" y="109169"/>
            <a:ext cx="2765425" cy="452120"/>
          </a:xfrm>
          <a:prstGeom prst="rect">
            <a:avLst/>
          </a:prstGeom>
        </p:spPr>
        <p:txBody>
          <a:bodyPr vert="horz" wrap="square" lIns="0" tIns="12065" rIns="0" bIns="0" rtlCol="0">
            <a:spAutoFit/>
          </a:bodyPr>
          <a:lstStyle/>
          <a:p>
            <a:pPr marL="12700">
              <a:lnSpc>
                <a:spcPct val="100000"/>
              </a:lnSpc>
              <a:spcBef>
                <a:spcPts val="95"/>
              </a:spcBef>
            </a:pPr>
            <a:r>
              <a:rPr sz="2800" spc="-155" dirty="0">
                <a:solidFill>
                  <a:srgbClr val="800000"/>
                </a:solidFill>
              </a:rPr>
              <a:t>Т</a:t>
            </a:r>
            <a:r>
              <a:rPr sz="2800" spc="-35" dirty="0">
                <a:solidFill>
                  <a:srgbClr val="800000"/>
                </a:solidFill>
              </a:rPr>
              <a:t>р</a:t>
            </a:r>
            <a:r>
              <a:rPr sz="2800" spc="-120" dirty="0">
                <a:solidFill>
                  <a:srgbClr val="800000"/>
                </a:solidFill>
              </a:rPr>
              <a:t>у</a:t>
            </a:r>
            <a:r>
              <a:rPr sz="2800" spc="-5" dirty="0">
                <a:solidFill>
                  <a:srgbClr val="800000"/>
                </a:solidFill>
              </a:rPr>
              <a:t>д </a:t>
            </a:r>
            <a:r>
              <a:rPr sz="2800" dirty="0">
                <a:solidFill>
                  <a:srgbClr val="800000"/>
                </a:solidFill>
              </a:rPr>
              <a:t>(</a:t>
            </a:r>
            <a:r>
              <a:rPr sz="2800" spc="-20" dirty="0">
                <a:solidFill>
                  <a:srgbClr val="800000"/>
                </a:solidFill>
              </a:rPr>
              <a:t>т</a:t>
            </a:r>
            <a:r>
              <a:rPr sz="2800" spc="-35" dirty="0">
                <a:solidFill>
                  <a:srgbClr val="800000"/>
                </a:solidFill>
              </a:rPr>
              <a:t>е</a:t>
            </a:r>
            <a:r>
              <a:rPr sz="2800" spc="-10" dirty="0">
                <a:solidFill>
                  <a:srgbClr val="800000"/>
                </a:solidFill>
              </a:rPr>
              <a:t>хн</a:t>
            </a:r>
            <a:r>
              <a:rPr sz="2800" spc="-65" dirty="0">
                <a:solidFill>
                  <a:srgbClr val="800000"/>
                </a:solidFill>
              </a:rPr>
              <a:t>о</a:t>
            </a:r>
            <a:r>
              <a:rPr sz="2800" spc="-5" dirty="0">
                <a:solidFill>
                  <a:srgbClr val="800000"/>
                </a:solidFill>
              </a:rPr>
              <a:t>логия)</a:t>
            </a:r>
            <a:endParaRPr sz="2800" dirty="0">
              <a:solidFill>
                <a:srgbClr val="800000"/>
              </a:solidFill>
            </a:endParaRPr>
          </a:p>
        </p:txBody>
      </p:sp>
      <p:sp>
        <p:nvSpPr>
          <p:cNvPr id="3" name="object 3"/>
          <p:cNvSpPr txBox="1"/>
          <p:nvPr/>
        </p:nvSpPr>
        <p:spPr>
          <a:xfrm>
            <a:off x="6204080" y="202184"/>
            <a:ext cx="5710044" cy="750847"/>
          </a:xfrm>
          <a:prstGeom prst="rect">
            <a:avLst/>
          </a:prstGeom>
        </p:spPr>
        <p:txBody>
          <a:bodyPr vert="horz" wrap="square" lIns="0" tIns="12065" rIns="0" bIns="0" rtlCol="0">
            <a:spAutoFit/>
          </a:bodyPr>
          <a:lstStyle/>
          <a:p>
            <a:pPr marL="12700" algn="ctr">
              <a:lnSpc>
                <a:spcPct val="100000"/>
              </a:lnSpc>
              <a:spcBef>
                <a:spcPts val="95"/>
              </a:spcBef>
            </a:pPr>
            <a:r>
              <a:rPr sz="1600" b="1" spc="-10" dirty="0">
                <a:solidFill>
                  <a:srgbClr val="800000"/>
                </a:solidFill>
                <a:latin typeface="Calibri"/>
                <a:cs typeface="Calibri"/>
              </a:rPr>
              <a:t>Учебный</a:t>
            </a:r>
            <a:r>
              <a:rPr sz="1600" b="1" spc="5" dirty="0">
                <a:solidFill>
                  <a:srgbClr val="800000"/>
                </a:solidFill>
                <a:latin typeface="Calibri"/>
                <a:cs typeface="Calibri"/>
              </a:rPr>
              <a:t> </a:t>
            </a:r>
            <a:r>
              <a:rPr sz="1600" b="1" spc="-15" dirty="0">
                <a:solidFill>
                  <a:srgbClr val="800000"/>
                </a:solidFill>
                <a:latin typeface="Calibri"/>
                <a:cs typeface="Calibri"/>
              </a:rPr>
              <a:t>предмет</a:t>
            </a:r>
            <a:r>
              <a:rPr sz="1600" b="1" spc="30" dirty="0">
                <a:solidFill>
                  <a:srgbClr val="800000"/>
                </a:solidFill>
                <a:latin typeface="Calibri"/>
                <a:cs typeface="Calibri"/>
              </a:rPr>
              <a:t> </a:t>
            </a:r>
            <a:r>
              <a:rPr sz="1600" b="1" spc="-45" dirty="0">
                <a:solidFill>
                  <a:srgbClr val="800000"/>
                </a:solidFill>
                <a:latin typeface="Calibri"/>
                <a:cs typeface="Calibri"/>
              </a:rPr>
              <a:t>«Труд</a:t>
            </a:r>
            <a:r>
              <a:rPr sz="1600" b="1" dirty="0">
                <a:solidFill>
                  <a:srgbClr val="800000"/>
                </a:solidFill>
                <a:latin typeface="Calibri"/>
                <a:cs typeface="Calibri"/>
              </a:rPr>
              <a:t> </a:t>
            </a:r>
            <a:r>
              <a:rPr sz="1600" b="1" spc="-10" dirty="0">
                <a:solidFill>
                  <a:srgbClr val="800000"/>
                </a:solidFill>
                <a:latin typeface="Calibri"/>
                <a:cs typeface="Calibri"/>
              </a:rPr>
              <a:t>(технология)»</a:t>
            </a:r>
            <a:r>
              <a:rPr sz="1600" b="1" spc="30" dirty="0">
                <a:solidFill>
                  <a:srgbClr val="800000"/>
                </a:solidFill>
                <a:latin typeface="Calibri"/>
                <a:cs typeface="Calibri"/>
              </a:rPr>
              <a:t> </a:t>
            </a:r>
            <a:r>
              <a:rPr sz="1600" b="1" spc="-10" dirty="0">
                <a:solidFill>
                  <a:srgbClr val="800000"/>
                </a:solidFill>
                <a:latin typeface="Calibri"/>
                <a:cs typeface="Calibri"/>
              </a:rPr>
              <a:t>обязателен.</a:t>
            </a:r>
            <a:endParaRPr sz="1600" b="1" dirty="0">
              <a:solidFill>
                <a:srgbClr val="800000"/>
              </a:solidFill>
              <a:latin typeface="Calibri"/>
              <a:cs typeface="Calibri"/>
            </a:endParaRPr>
          </a:p>
          <a:p>
            <a:pPr marL="12700" algn="ctr">
              <a:lnSpc>
                <a:spcPct val="100000"/>
              </a:lnSpc>
            </a:pPr>
            <a:r>
              <a:rPr sz="1600" b="1" spc="-5" dirty="0">
                <a:solidFill>
                  <a:srgbClr val="800000"/>
                </a:solidFill>
                <a:latin typeface="Calibri"/>
                <a:cs typeface="Calibri"/>
              </a:rPr>
              <a:t>РП</a:t>
            </a:r>
            <a:r>
              <a:rPr sz="1600" b="1" dirty="0">
                <a:solidFill>
                  <a:srgbClr val="800000"/>
                </a:solidFill>
                <a:latin typeface="Calibri"/>
                <a:cs typeface="Calibri"/>
              </a:rPr>
              <a:t> </a:t>
            </a:r>
            <a:r>
              <a:rPr sz="1600" b="1" spc="-5" dirty="0">
                <a:solidFill>
                  <a:srgbClr val="800000"/>
                </a:solidFill>
                <a:latin typeface="Calibri"/>
                <a:cs typeface="Calibri"/>
              </a:rPr>
              <a:t>по</a:t>
            </a:r>
            <a:r>
              <a:rPr sz="1600" b="1" spc="15" dirty="0">
                <a:solidFill>
                  <a:srgbClr val="800000"/>
                </a:solidFill>
                <a:latin typeface="Calibri"/>
                <a:cs typeface="Calibri"/>
              </a:rPr>
              <a:t> </a:t>
            </a:r>
            <a:r>
              <a:rPr sz="1600" b="1" spc="-10" dirty="0">
                <a:solidFill>
                  <a:srgbClr val="800000"/>
                </a:solidFill>
                <a:latin typeface="Calibri"/>
                <a:cs typeface="Calibri"/>
              </a:rPr>
              <a:t>предмету</a:t>
            </a:r>
            <a:r>
              <a:rPr sz="1600" b="1" spc="50" dirty="0">
                <a:solidFill>
                  <a:srgbClr val="800000"/>
                </a:solidFill>
                <a:latin typeface="Calibri"/>
                <a:cs typeface="Calibri"/>
              </a:rPr>
              <a:t> </a:t>
            </a:r>
            <a:r>
              <a:rPr sz="1600" b="1" spc="-5" dirty="0">
                <a:solidFill>
                  <a:srgbClr val="800000"/>
                </a:solidFill>
                <a:latin typeface="Calibri"/>
                <a:cs typeface="Calibri"/>
              </a:rPr>
              <a:t>–</a:t>
            </a:r>
            <a:r>
              <a:rPr sz="1600" b="1" spc="370" dirty="0">
                <a:solidFill>
                  <a:srgbClr val="800000"/>
                </a:solidFill>
                <a:latin typeface="Calibri"/>
                <a:cs typeface="Calibri"/>
              </a:rPr>
              <a:t> </a:t>
            </a:r>
            <a:r>
              <a:rPr sz="1600" b="1" spc="-10" dirty="0">
                <a:solidFill>
                  <a:srgbClr val="800000"/>
                </a:solidFill>
                <a:latin typeface="Calibri"/>
                <a:cs typeface="Calibri"/>
              </a:rPr>
              <a:t>непосредственного</a:t>
            </a:r>
            <a:r>
              <a:rPr sz="1600" b="1" spc="40" dirty="0">
                <a:solidFill>
                  <a:srgbClr val="800000"/>
                </a:solidFill>
                <a:latin typeface="Calibri"/>
                <a:cs typeface="Calibri"/>
              </a:rPr>
              <a:t> </a:t>
            </a:r>
            <a:r>
              <a:rPr sz="1600" b="1" spc="-5" dirty="0">
                <a:solidFill>
                  <a:srgbClr val="800000"/>
                </a:solidFill>
                <a:latin typeface="Calibri"/>
                <a:cs typeface="Calibri"/>
              </a:rPr>
              <a:t>применения</a:t>
            </a:r>
            <a:r>
              <a:rPr sz="1600" b="1" spc="35" dirty="0">
                <a:solidFill>
                  <a:srgbClr val="800000"/>
                </a:solidFill>
                <a:latin typeface="Calibri"/>
                <a:cs typeface="Calibri"/>
              </a:rPr>
              <a:t> </a:t>
            </a:r>
            <a:r>
              <a:rPr sz="1600" b="1" spc="-5" dirty="0">
                <a:solidFill>
                  <a:srgbClr val="800000"/>
                </a:solidFill>
                <a:latin typeface="Calibri"/>
                <a:cs typeface="Calibri"/>
              </a:rPr>
              <a:t>с 1 сентября</a:t>
            </a:r>
            <a:r>
              <a:rPr sz="1600" b="1" spc="25" dirty="0">
                <a:solidFill>
                  <a:srgbClr val="800000"/>
                </a:solidFill>
                <a:latin typeface="Calibri"/>
                <a:cs typeface="Calibri"/>
              </a:rPr>
              <a:t> </a:t>
            </a:r>
            <a:r>
              <a:rPr sz="1600" b="1" spc="-10" dirty="0">
                <a:solidFill>
                  <a:srgbClr val="800000"/>
                </a:solidFill>
                <a:latin typeface="Calibri"/>
                <a:cs typeface="Calibri"/>
              </a:rPr>
              <a:t>2024</a:t>
            </a:r>
            <a:r>
              <a:rPr sz="1600" b="1" spc="25" dirty="0">
                <a:solidFill>
                  <a:srgbClr val="800000"/>
                </a:solidFill>
                <a:latin typeface="Calibri"/>
                <a:cs typeface="Calibri"/>
              </a:rPr>
              <a:t> </a:t>
            </a:r>
            <a:r>
              <a:rPr sz="1600" b="1" spc="-20" dirty="0">
                <a:solidFill>
                  <a:srgbClr val="800000"/>
                </a:solidFill>
                <a:latin typeface="Calibri"/>
                <a:cs typeface="Calibri"/>
              </a:rPr>
              <a:t>года</a:t>
            </a:r>
            <a:r>
              <a:rPr sz="1600" b="1" spc="-5" dirty="0">
                <a:solidFill>
                  <a:srgbClr val="800000"/>
                </a:solidFill>
                <a:latin typeface="Calibri"/>
                <a:cs typeface="Calibri"/>
              </a:rPr>
              <a:t> с</a:t>
            </a:r>
            <a:r>
              <a:rPr sz="1600" b="1" dirty="0">
                <a:solidFill>
                  <a:srgbClr val="800000"/>
                </a:solidFill>
                <a:latin typeface="Calibri"/>
                <a:cs typeface="Calibri"/>
              </a:rPr>
              <a:t> </a:t>
            </a:r>
            <a:r>
              <a:rPr sz="1600" b="1" spc="-5" dirty="0">
                <a:solidFill>
                  <a:srgbClr val="800000"/>
                </a:solidFill>
                <a:latin typeface="Calibri"/>
                <a:cs typeface="Calibri"/>
              </a:rPr>
              <a:t>1</a:t>
            </a:r>
            <a:r>
              <a:rPr sz="1600" b="1" dirty="0">
                <a:solidFill>
                  <a:srgbClr val="800000"/>
                </a:solidFill>
                <a:latin typeface="Calibri"/>
                <a:cs typeface="Calibri"/>
              </a:rPr>
              <a:t> </a:t>
            </a:r>
            <a:r>
              <a:rPr sz="1600" b="1" spc="-5" dirty="0">
                <a:solidFill>
                  <a:srgbClr val="800000"/>
                </a:solidFill>
                <a:latin typeface="Calibri"/>
                <a:cs typeface="Calibri"/>
              </a:rPr>
              <a:t>по</a:t>
            </a:r>
            <a:r>
              <a:rPr sz="1600" b="1" spc="20" dirty="0">
                <a:solidFill>
                  <a:srgbClr val="800000"/>
                </a:solidFill>
                <a:latin typeface="Calibri"/>
                <a:cs typeface="Calibri"/>
              </a:rPr>
              <a:t> </a:t>
            </a:r>
            <a:r>
              <a:rPr sz="1600" b="1" spc="-5" dirty="0">
                <a:solidFill>
                  <a:srgbClr val="800000"/>
                </a:solidFill>
                <a:latin typeface="Calibri"/>
                <a:cs typeface="Calibri"/>
              </a:rPr>
              <a:t>9</a:t>
            </a:r>
            <a:r>
              <a:rPr sz="1600" b="1" dirty="0">
                <a:solidFill>
                  <a:srgbClr val="800000"/>
                </a:solidFill>
                <a:latin typeface="Calibri"/>
                <a:cs typeface="Calibri"/>
              </a:rPr>
              <a:t> </a:t>
            </a:r>
            <a:r>
              <a:rPr sz="1600" b="1" spc="-5" dirty="0">
                <a:solidFill>
                  <a:srgbClr val="800000"/>
                </a:solidFill>
                <a:latin typeface="Calibri"/>
                <a:cs typeface="Calibri"/>
              </a:rPr>
              <a:t>классы</a:t>
            </a:r>
            <a:endParaRPr sz="1600" b="1" dirty="0">
              <a:solidFill>
                <a:srgbClr val="800000"/>
              </a:solidFill>
              <a:latin typeface="Calibri"/>
              <a:cs typeface="Calibri"/>
            </a:endParaRPr>
          </a:p>
        </p:txBody>
      </p:sp>
      <p:sp>
        <p:nvSpPr>
          <p:cNvPr id="4" name="object 4"/>
          <p:cNvSpPr txBox="1"/>
          <p:nvPr/>
        </p:nvSpPr>
        <p:spPr>
          <a:xfrm>
            <a:off x="6352413" y="1792351"/>
            <a:ext cx="5547994" cy="444352"/>
          </a:xfrm>
          <a:prstGeom prst="rect">
            <a:avLst/>
          </a:prstGeom>
        </p:spPr>
        <p:txBody>
          <a:bodyPr vert="horz" wrap="square" lIns="0" tIns="13335" rIns="0" bIns="0" rtlCol="0">
            <a:spAutoFit/>
          </a:bodyPr>
          <a:lstStyle/>
          <a:p>
            <a:pPr marR="5080" algn="r">
              <a:lnSpc>
                <a:spcPct val="100000"/>
              </a:lnSpc>
              <a:spcBef>
                <a:spcPts val="105"/>
              </a:spcBef>
            </a:pPr>
            <a:r>
              <a:rPr sz="1400" b="1" spc="-5" dirty="0">
                <a:solidFill>
                  <a:srgbClr val="800000"/>
                </a:solidFill>
                <a:latin typeface="Calibri"/>
                <a:cs typeface="Calibri"/>
              </a:rPr>
              <a:t>Нет </a:t>
            </a:r>
            <a:r>
              <a:rPr sz="1400" b="1" spc="-10" dirty="0">
                <a:solidFill>
                  <a:srgbClr val="800000"/>
                </a:solidFill>
                <a:latin typeface="Calibri"/>
                <a:cs typeface="Calibri"/>
              </a:rPr>
              <a:t>жесткого</a:t>
            </a:r>
            <a:r>
              <a:rPr sz="1400" b="1" spc="-20" dirty="0">
                <a:solidFill>
                  <a:srgbClr val="800000"/>
                </a:solidFill>
                <a:latin typeface="Calibri"/>
                <a:cs typeface="Calibri"/>
              </a:rPr>
              <a:t> </a:t>
            </a:r>
            <a:r>
              <a:rPr sz="1400" b="1" spc="-10" dirty="0">
                <a:solidFill>
                  <a:srgbClr val="800000"/>
                </a:solidFill>
                <a:latin typeface="Calibri"/>
                <a:cs typeface="Calibri"/>
              </a:rPr>
              <a:t>распределения</a:t>
            </a:r>
            <a:r>
              <a:rPr sz="1400" b="1" spc="30" dirty="0">
                <a:solidFill>
                  <a:srgbClr val="800000"/>
                </a:solidFill>
                <a:latin typeface="Calibri"/>
                <a:cs typeface="Calibri"/>
              </a:rPr>
              <a:t> </a:t>
            </a:r>
            <a:r>
              <a:rPr sz="1400" b="1" spc="-5" dirty="0">
                <a:solidFill>
                  <a:srgbClr val="800000"/>
                </a:solidFill>
                <a:latin typeface="Calibri"/>
                <a:cs typeface="Calibri"/>
              </a:rPr>
              <a:t>часов</a:t>
            </a:r>
            <a:r>
              <a:rPr sz="1400" b="1" spc="5" dirty="0">
                <a:solidFill>
                  <a:srgbClr val="800000"/>
                </a:solidFill>
                <a:latin typeface="Calibri"/>
                <a:cs typeface="Calibri"/>
              </a:rPr>
              <a:t> </a:t>
            </a:r>
            <a:r>
              <a:rPr sz="1400" b="1" dirty="0">
                <a:solidFill>
                  <a:srgbClr val="800000"/>
                </a:solidFill>
                <a:latin typeface="Calibri"/>
                <a:cs typeface="Calibri"/>
              </a:rPr>
              <a:t>на</a:t>
            </a:r>
            <a:r>
              <a:rPr sz="1400" b="1" spc="10" dirty="0">
                <a:solidFill>
                  <a:srgbClr val="800000"/>
                </a:solidFill>
                <a:latin typeface="Calibri"/>
                <a:cs typeface="Calibri"/>
              </a:rPr>
              <a:t> </a:t>
            </a:r>
            <a:r>
              <a:rPr sz="1400" b="1" spc="-5" dirty="0">
                <a:solidFill>
                  <a:srgbClr val="800000"/>
                </a:solidFill>
                <a:latin typeface="Calibri"/>
                <a:cs typeface="Calibri"/>
              </a:rPr>
              <a:t>изучение</a:t>
            </a:r>
            <a:r>
              <a:rPr sz="1400" b="1" spc="30" dirty="0">
                <a:solidFill>
                  <a:srgbClr val="800000"/>
                </a:solidFill>
                <a:latin typeface="Calibri"/>
                <a:cs typeface="Calibri"/>
              </a:rPr>
              <a:t> </a:t>
            </a:r>
            <a:r>
              <a:rPr sz="1400" b="1" spc="-10" dirty="0">
                <a:solidFill>
                  <a:srgbClr val="800000"/>
                </a:solidFill>
                <a:latin typeface="Calibri"/>
                <a:cs typeface="Calibri"/>
              </a:rPr>
              <a:t>каждого</a:t>
            </a:r>
            <a:r>
              <a:rPr sz="1400" b="1" spc="-5" dirty="0">
                <a:solidFill>
                  <a:srgbClr val="800000"/>
                </a:solidFill>
                <a:latin typeface="Calibri"/>
                <a:cs typeface="Calibri"/>
              </a:rPr>
              <a:t> </a:t>
            </a:r>
            <a:r>
              <a:rPr sz="1400" b="1" spc="-20" dirty="0">
                <a:solidFill>
                  <a:srgbClr val="800000"/>
                </a:solidFill>
                <a:latin typeface="Calibri"/>
                <a:cs typeface="Calibri"/>
              </a:rPr>
              <a:t>модуля,</a:t>
            </a:r>
            <a:endParaRPr sz="1400" b="1" dirty="0">
              <a:solidFill>
                <a:srgbClr val="800000"/>
              </a:solidFill>
              <a:latin typeface="Calibri"/>
              <a:cs typeface="Calibri"/>
            </a:endParaRPr>
          </a:p>
          <a:p>
            <a:pPr marR="5715" algn="r">
              <a:lnSpc>
                <a:spcPct val="100000"/>
              </a:lnSpc>
            </a:pPr>
            <a:r>
              <a:rPr sz="1400" b="1" spc="-10" dirty="0">
                <a:solidFill>
                  <a:srgbClr val="800000"/>
                </a:solidFill>
                <a:latin typeface="Calibri"/>
                <a:cs typeface="Calibri"/>
              </a:rPr>
              <a:t>как</a:t>
            </a:r>
            <a:r>
              <a:rPr sz="1400" b="1" dirty="0">
                <a:solidFill>
                  <a:srgbClr val="800000"/>
                </a:solidFill>
                <a:latin typeface="Calibri"/>
                <a:cs typeface="Calibri"/>
              </a:rPr>
              <a:t> </a:t>
            </a:r>
            <a:r>
              <a:rPr sz="1400" b="1" spc="-5" dirty="0">
                <a:solidFill>
                  <a:srgbClr val="800000"/>
                </a:solidFill>
                <a:latin typeface="Calibri"/>
                <a:cs typeface="Calibri"/>
              </a:rPr>
              <a:t>инвариантного,</a:t>
            </a:r>
            <a:r>
              <a:rPr sz="1400" b="1" dirty="0">
                <a:solidFill>
                  <a:srgbClr val="800000"/>
                </a:solidFill>
                <a:latin typeface="Calibri"/>
                <a:cs typeface="Calibri"/>
              </a:rPr>
              <a:t> </a:t>
            </a:r>
            <a:r>
              <a:rPr sz="1400" b="1" spc="-5" dirty="0">
                <a:solidFill>
                  <a:srgbClr val="800000"/>
                </a:solidFill>
                <a:latin typeface="Calibri"/>
                <a:cs typeface="Calibri"/>
              </a:rPr>
              <a:t>так</a:t>
            </a:r>
            <a:r>
              <a:rPr sz="1400" b="1" spc="-10" dirty="0">
                <a:solidFill>
                  <a:srgbClr val="800000"/>
                </a:solidFill>
                <a:latin typeface="Calibri"/>
                <a:cs typeface="Calibri"/>
              </a:rPr>
              <a:t> </a:t>
            </a:r>
            <a:r>
              <a:rPr sz="1400" b="1" dirty="0">
                <a:solidFill>
                  <a:srgbClr val="800000"/>
                </a:solidFill>
                <a:latin typeface="Calibri"/>
                <a:cs typeface="Calibri"/>
              </a:rPr>
              <a:t>и</a:t>
            </a:r>
            <a:r>
              <a:rPr sz="1400" b="1" spc="5" dirty="0">
                <a:solidFill>
                  <a:srgbClr val="800000"/>
                </a:solidFill>
                <a:latin typeface="Calibri"/>
                <a:cs typeface="Calibri"/>
              </a:rPr>
              <a:t> </a:t>
            </a:r>
            <a:r>
              <a:rPr sz="1400" b="1" spc="-5" dirty="0">
                <a:solidFill>
                  <a:srgbClr val="800000"/>
                </a:solidFill>
                <a:latin typeface="Calibri"/>
                <a:cs typeface="Calibri"/>
              </a:rPr>
              <a:t>вариативного</a:t>
            </a:r>
            <a:endParaRPr sz="1400" b="1" dirty="0">
              <a:solidFill>
                <a:srgbClr val="800000"/>
              </a:solidFill>
              <a:latin typeface="Calibri"/>
              <a:cs typeface="Calibri"/>
            </a:endParaRPr>
          </a:p>
        </p:txBody>
      </p:sp>
      <p:sp>
        <p:nvSpPr>
          <p:cNvPr id="5" name="object 5"/>
          <p:cNvSpPr txBox="1"/>
          <p:nvPr/>
        </p:nvSpPr>
        <p:spPr>
          <a:xfrm>
            <a:off x="439927" y="695706"/>
            <a:ext cx="5547995" cy="1737014"/>
          </a:xfrm>
          <a:prstGeom prst="rect">
            <a:avLst/>
          </a:prstGeom>
        </p:spPr>
        <p:txBody>
          <a:bodyPr vert="horz" wrap="square" lIns="0" tIns="13335" rIns="0" bIns="0" rtlCol="0">
            <a:spAutoFit/>
          </a:bodyPr>
          <a:lstStyle/>
          <a:p>
            <a:pPr marL="299085" indent="-287020">
              <a:lnSpc>
                <a:spcPct val="100000"/>
              </a:lnSpc>
              <a:spcBef>
                <a:spcPts val="105"/>
              </a:spcBef>
              <a:buFont typeface="Arial MT"/>
              <a:buChar char="•"/>
              <a:tabLst>
                <a:tab pos="299085" algn="l"/>
                <a:tab pos="299720" algn="l"/>
              </a:tabLst>
            </a:pPr>
            <a:r>
              <a:rPr sz="1400" b="1" spc="-5" dirty="0">
                <a:latin typeface="Calibri"/>
                <a:cs typeface="Calibri"/>
              </a:rPr>
              <a:t>Предметно-практическая</a:t>
            </a:r>
            <a:r>
              <a:rPr sz="1400" b="1" dirty="0">
                <a:latin typeface="Calibri"/>
                <a:cs typeface="Calibri"/>
              </a:rPr>
              <a:t> </a:t>
            </a:r>
            <a:r>
              <a:rPr sz="1400" b="1" spc="-10" dirty="0">
                <a:latin typeface="Calibri"/>
                <a:cs typeface="Calibri"/>
              </a:rPr>
              <a:t>деятельность</a:t>
            </a:r>
            <a:endParaRPr sz="1400" b="1" dirty="0">
              <a:latin typeface="Calibri"/>
              <a:cs typeface="Calibri"/>
            </a:endParaRPr>
          </a:p>
          <a:p>
            <a:pPr marL="299085" indent="-287020">
              <a:lnSpc>
                <a:spcPct val="100000"/>
              </a:lnSpc>
              <a:buFont typeface="Arial MT"/>
              <a:buChar char="•"/>
              <a:tabLst>
                <a:tab pos="299085" algn="l"/>
                <a:tab pos="299720" algn="l"/>
              </a:tabLst>
            </a:pPr>
            <a:r>
              <a:rPr sz="1400" b="1" spc="-5" dirty="0">
                <a:latin typeface="Calibri"/>
                <a:cs typeface="Calibri"/>
              </a:rPr>
              <a:t>Приобретение</a:t>
            </a:r>
            <a:r>
              <a:rPr sz="1400" b="1" spc="15" dirty="0">
                <a:latin typeface="Calibri"/>
                <a:cs typeface="Calibri"/>
              </a:rPr>
              <a:t> </a:t>
            </a:r>
            <a:r>
              <a:rPr sz="1400" b="1" spc="-5" dirty="0">
                <a:latin typeface="Calibri"/>
                <a:cs typeface="Calibri"/>
              </a:rPr>
              <a:t>базовых</a:t>
            </a:r>
            <a:r>
              <a:rPr sz="1400" b="1" spc="10" dirty="0">
                <a:latin typeface="Calibri"/>
                <a:cs typeface="Calibri"/>
              </a:rPr>
              <a:t> </a:t>
            </a:r>
            <a:r>
              <a:rPr sz="1400" b="1" spc="-5" dirty="0">
                <a:latin typeface="Calibri"/>
                <a:cs typeface="Calibri"/>
              </a:rPr>
              <a:t>навыков</a:t>
            </a:r>
            <a:r>
              <a:rPr sz="1400" b="1" spc="10" dirty="0">
                <a:latin typeface="Calibri"/>
                <a:cs typeface="Calibri"/>
              </a:rPr>
              <a:t> </a:t>
            </a:r>
            <a:r>
              <a:rPr sz="1400" b="1" spc="-5" dirty="0">
                <a:latin typeface="Calibri"/>
                <a:cs typeface="Calibri"/>
              </a:rPr>
              <a:t>работы</a:t>
            </a:r>
            <a:r>
              <a:rPr sz="1400" b="1" dirty="0">
                <a:latin typeface="Calibri"/>
                <a:cs typeface="Calibri"/>
              </a:rPr>
              <a:t> с</a:t>
            </a:r>
            <a:r>
              <a:rPr sz="1400" b="1" spc="-10" dirty="0">
                <a:latin typeface="Calibri"/>
                <a:cs typeface="Calibri"/>
              </a:rPr>
              <a:t> </a:t>
            </a:r>
            <a:r>
              <a:rPr sz="1400" b="1" spc="-5" dirty="0">
                <a:latin typeface="Calibri"/>
                <a:cs typeface="Calibri"/>
              </a:rPr>
              <a:t>различными</a:t>
            </a:r>
            <a:r>
              <a:rPr sz="1400" b="1" spc="20" dirty="0">
                <a:latin typeface="Calibri"/>
                <a:cs typeface="Calibri"/>
              </a:rPr>
              <a:t> </a:t>
            </a:r>
            <a:r>
              <a:rPr sz="1400" b="1" spc="-5" dirty="0">
                <a:latin typeface="Calibri"/>
                <a:cs typeface="Calibri"/>
              </a:rPr>
              <a:t>материалами</a:t>
            </a:r>
            <a:endParaRPr sz="1400" b="1" dirty="0">
              <a:latin typeface="Calibri"/>
              <a:cs typeface="Calibri"/>
            </a:endParaRPr>
          </a:p>
          <a:p>
            <a:pPr marL="299085" indent="-287020">
              <a:lnSpc>
                <a:spcPct val="100000"/>
              </a:lnSpc>
              <a:buFont typeface="Arial MT"/>
              <a:buChar char="•"/>
              <a:tabLst>
                <a:tab pos="299085" algn="l"/>
                <a:tab pos="299720" algn="l"/>
              </a:tabLst>
            </a:pPr>
            <a:r>
              <a:rPr sz="1400" b="1" spc="-5" dirty="0">
                <a:latin typeface="Calibri"/>
                <a:cs typeface="Calibri"/>
              </a:rPr>
              <a:t>Знакомство </a:t>
            </a:r>
            <a:r>
              <a:rPr sz="1400" b="1" dirty="0">
                <a:latin typeface="Calibri"/>
                <a:cs typeface="Calibri"/>
              </a:rPr>
              <a:t>с</a:t>
            </a:r>
            <a:r>
              <a:rPr sz="1400" b="1" spc="-20" dirty="0">
                <a:latin typeface="Calibri"/>
                <a:cs typeface="Calibri"/>
              </a:rPr>
              <a:t> </a:t>
            </a:r>
            <a:r>
              <a:rPr sz="1400" b="1" spc="-5" dirty="0">
                <a:latin typeface="Calibri"/>
                <a:cs typeface="Calibri"/>
              </a:rPr>
              <a:t>миром профессий,</a:t>
            </a:r>
            <a:r>
              <a:rPr sz="1400" b="1" spc="10" dirty="0">
                <a:latin typeface="Calibri"/>
                <a:cs typeface="Calibri"/>
              </a:rPr>
              <a:t> </a:t>
            </a:r>
            <a:r>
              <a:rPr sz="1400" b="1" spc="-5" dirty="0">
                <a:latin typeface="Calibri"/>
                <a:cs typeface="Calibri"/>
              </a:rPr>
              <a:t>самоопределение </a:t>
            </a:r>
            <a:r>
              <a:rPr sz="1400" b="1" dirty="0">
                <a:latin typeface="Calibri"/>
                <a:cs typeface="Calibri"/>
              </a:rPr>
              <a:t>и</a:t>
            </a:r>
            <a:r>
              <a:rPr sz="1400" b="1" spc="-10" dirty="0">
                <a:latin typeface="Calibri"/>
                <a:cs typeface="Calibri"/>
              </a:rPr>
              <a:t> </a:t>
            </a:r>
            <a:r>
              <a:rPr sz="1400" b="1" spc="-5" dirty="0">
                <a:latin typeface="Calibri"/>
                <a:cs typeface="Calibri"/>
              </a:rPr>
              <a:t>ориентация</a:t>
            </a:r>
            <a:endParaRPr sz="1400" b="1" dirty="0">
              <a:latin typeface="Calibri"/>
              <a:cs typeface="Calibri"/>
            </a:endParaRPr>
          </a:p>
          <a:p>
            <a:pPr marL="299085">
              <a:lnSpc>
                <a:spcPct val="100000"/>
              </a:lnSpc>
            </a:pPr>
            <a:r>
              <a:rPr sz="1400" b="1" spc="-5" dirty="0">
                <a:latin typeface="Calibri"/>
                <a:cs typeface="Calibri"/>
              </a:rPr>
              <a:t>обучающихся</a:t>
            </a:r>
            <a:r>
              <a:rPr sz="1400" b="1" spc="10" dirty="0">
                <a:latin typeface="Calibri"/>
                <a:cs typeface="Calibri"/>
              </a:rPr>
              <a:t> </a:t>
            </a:r>
            <a:r>
              <a:rPr sz="1400" b="1" dirty="0">
                <a:latin typeface="Calibri"/>
                <a:cs typeface="Calibri"/>
              </a:rPr>
              <a:t>в</a:t>
            </a:r>
            <a:r>
              <a:rPr sz="1400" b="1" spc="-5" dirty="0">
                <a:latin typeface="Calibri"/>
                <a:cs typeface="Calibri"/>
              </a:rPr>
              <a:t> сферах</a:t>
            </a:r>
            <a:r>
              <a:rPr sz="1400" b="1" dirty="0">
                <a:latin typeface="Calibri"/>
                <a:cs typeface="Calibri"/>
              </a:rPr>
              <a:t> </a:t>
            </a:r>
            <a:r>
              <a:rPr sz="1400" b="1" spc="-15" dirty="0">
                <a:latin typeface="Calibri"/>
                <a:cs typeface="Calibri"/>
              </a:rPr>
              <a:t>трудовой</a:t>
            </a:r>
            <a:r>
              <a:rPr sz="1400" b="1" spc="5" dirty="0">
                <a:latin typeface="Calibri"/>
                <a:cs typeface="Calibri"/>
              </a:rPr>
              <a:t> </a:t>
            </a:r>
            <a:r>
              <a:rPr sz="1400" b="1" spc="-10" dirty="0">
                <a:latin typeface="Calibri"/>
                <a:cs typeface="Calibri"/>
              </a:rPr>
              <a:t>деятельности</a:t>
            </a:r>
            <a:endParaRPr sz="1400" b="1" dirty="0">
              <a:latin typeface="Calibri"/>
              <a:cs typeface="Calibri"/>
            </a:endParaRPr>
          </a:p>
          <a:p>
            <a:pPr marL="299085" indent="-287020">
              <a:lnSpc>
                <a:spcPct val="100000"/>
              </a:lnSpc>
              <a:buFont typeface="Arial MT"/>
              <a:buChar char="•"/>
              <a:tabLst>
                <a:tab pos="299085" algn="l"/>
                <a:tab pos="299720" algn="l"/>
              </a:tabLst>
            </a:pPr>
            <a:r>
              <a:rPr sz="1400" b="1" spc="-5" dirty="0">
                <a:latin typeface="Calibri"/>
                <a:cs typeface="Calibri"/>
              </a:rPr>
              <a:t>Расширение</a:t>
            </a:r>
            <a:r>
              <a:rPr sz="1400" b="1" spc="15" dirty="0">
                <a:latin typeface="Calibri"/>
                <a:cs typeface="Calibri"/>
              </a:rPr>
              <a:t> </a:t>
            </a:r>
            <a:r>
              <a:rPr sz="1400" b="1" spc="-20" dirty="0">
                <a:latin typeface="Calibri"/>
                <a:cs typeface="Calibri"/>
              </a:rPr>
              <a:t>модуля</a:t>
            </a:r>
            <a:r>
              <a:rPr sz="1400" b="1" spc="-15" dirty="0">
                <a:latin typeface="Calibri"/>
                <a:cs typeface="Calibri"/>
              </a:rPr>
              <a:t> </a:t>
            </a:r>
            <a:r>
              <a:rPr sz="1400" b="1" spc="-5" dirty="0">
                <a:latin typeface="Calibri"/>
                <a:cs typeface="Calibri"/>
              </a:rPr>
              <a:t>«Компьютерная</a:t>
            </a:r>
            <a:r>
              <a:rPr sz="1400" b="1" spc="-35" dirty="0">
                <a:latin typeface="Calibri"/>
                <a:cs typeface="Calibri"/>
              </a:rPr>
              <a:t> </a:t>
            </a:r>
            <a:r>
              <a:rPr sz="1400" b="1" spc="-5" dirty="0">
                <a:latin typeface="Calibri"/>
                <a:cs typeface="Calibri"/>
              </a:rPr>
              <a:t>графика.</a:t>
            </a:r>
            <a:r>
              <a:rPr sz="1400" b="1" spc="15" dirty="0">
                <a:latin typeface="Calibri"/>
                <a:cs typeface="Calibri"/>
              </a:rPr>
              <a:t> </a:t>
            </a:r>
            <a:r>
              <a:rPr sz="1400" b="1" dirty="0">
                <a:latin typeface="Calibri"/>
                <a:cs typeface="Calibri"/>
              </a:rPr>
              <a:t>Черчение»</a:t>
            </a:r>
          </a:p>
          <a:p>
            <a:pPr marL="299085" indent="-287020">
              <a:lnSpc>
                <a:spcPct val="100000"/>
              </a:lnSpc>
              <a:buFont typeface="Arial MT"/>
              <a:buChar char="•"/>
              <a:tabLst>
                <a:tab pos="299085" algn="l"/>
                <a:tab pos="299720" algn="l"/>
              </a:tabLst>
            </a:pPr>
            <a:r>
              <a:rPr sz="1400" b="1" spc="-5" dirty="0">
                <a:latin typeface="Calibri"/>
                <a:cs typeface="Calibri"/>
              </a:rPr>
              <a:t>Расширение</a:t>
            </a:r>
            <a:r>
              <a:rPr sz="1400" b="1" spc="25" dirty="0">
                <a:latin typeface="Calibri"/>
                <a:cs typeface="Calibri"/>
              </a:rPr>
              <a:t> </a:t>
            </a:r>
            <a:r>
              <a:rPr sz="1400" b="1" spc="-20" dirty="0">
                <a:latin typeface="Calibri"/>
                <a:cs typeface="Calibri"/>
              </a:rPr>
              <a:t>модуля</a:t>
            </a:r>
            <a:r>
              <a:rPr sz="1400" b="1" spc="-10" dirty="0">
                <a:latin typeface="Calibri"/>
                <a:cs typeface="Calibri"/>
              </a:rPr>
              <a:t> «Робототехника»</a:t>
            </a:r>
            <a:r>
              <a:rPr sz="1400" b="1" spc="-15" dirty="0">
                <a:latin typeface="Calibri"/>
                <a:cs typeface="Calibri"/>
              </a:rPr>
              <a:t> </a:t>
            </a:r>
            <a:r>
              <a:rPr sz="1400" b="1" spc="-5" dirty="0">
                <a:latin typeface="Calibri"/>
                <a:cs typeface="Calibri"/>
              </a:rPr>
              <a:t>(в</a:t>
            </a:r>
            <a:r>
              <a:rPr sz="1400" b="1" spc="5" dirty="0">
                <a:latin typeface="Calibri"/>
                <a:cs typeface="Calibri"/>
              </a:rPr>
              <a:t> </a:t>
            </a:r>
            <a:r>
              <a:rPr sz="1400" b="1" spc="-5" dirty="0">
                <a:latin typeface="Calibri"/>
                <a:cs typeface="Calibri"/>
              </a:rPr>
              <a:t>части </a:t>
            </a:r>
            <a:r>
              <a:rPr sz="1400" b="1" dirty="0">
                <a:latin typeface="Calibri"/>
                <a:cs typeface="Calibri"/>
              </a:rPr>
              <a:t>БПЛА)</a:t>
            </a:r>
          </a:p>
          <a:p>
            <a:pPr marL="299085" indent="-287020">
              <a:lnSpc>
                <a:spcPct val="100000"/>
              </a:lnSpc>
              <a:buFont typeface="Arial MT"/>
              <a:buChar char="•"/>
              <a:tabLst>
                <a:tab pos="299085" algn="l"/>
                <a:tab pos="299720" algn="l"/>
              </a:tabLst>
            </a:pPr>
            <a:r>
              <a:rPr sz="1400" b="1" spc="-5" dirty="0">
                <a:latin typeface="Calibri"/>
                <a:cs typeface="Calibri"/>
              </a:rPr>
              <a:t>Добавление </a:t>
            </a:r>
            <a:r>
              <a:rPr sz="1400" b="1" dirty="0">
                <a:latin typeface="Calibri"/>
                <a:cs typeface="Calibri"/>
              </a:rPr>
              <a:t>в</a:t>
            </a:r>
            <a:r>
              <a:rPr sz="1400" b="1" spc="-10" dirty="0">
                <a:latin typeface="Calibri"/>
                <a:cs typeface="Calibri"/>
              </a:rPr>
              <a:t> </a:t>
            </a:r>
            <a:r>
              <a:rPr sz="1400" b="1" spc="-5" dirty="0">
                <a:latin typeface="Calibri"/>
                <a:cs typeface="Calibri"/>
              </a:rPr>
              <a:t>каждый</a:t>
            </a:r>
            <a:r>
              <a:rPr sz="1400" b="1" dirty="0">
                <a:latin typeface="Calibri"/>
                <a:cs typeface="Calibri"/>
              </a:rPr>
              <a:t> </a:t>
            </a:r>
            <a:r>
              <a:rPr sz="1400" b="1" spc="-20" dirty="0">
                <a:latin typeface="Calibri"/>
                <a:cs typeface="Calibri"/>
              </a:rPr>
              <a:t>модуль</a:t>
            </a:r>
            <a:r>
              <a:rPr sz="1400" b="1" spc="-5" dirty="0">
                <a:latin typeface="Calibri"/>
                <a:cs typeface="Calibri"/>
              </a:rPr>
              <a:t> </a:t>
            </a:r>
            <a:r>
              <a:rPr sz="1400" b="1" spc="-10" dirty="0">
                <a:latin typeface="Calibri"/>
                <a:cs typeface="Calibri"/>
              </a:rPr>
              <a:t>темы</a:t>
            </a:r>
            <a:r>
              <a:rPr sz="1400" b="1" spc="5" dirty="0">
                <a:latin typeface="Calibri"/>
                <a:cs typeface="Calibri"/>
              </a:rPr>
              <a:t> </a:t>
            </a:r>
            <a:r>
              <a:rPr sz="1400" b="1" spc="-5" dirty="0">
                <a:latin typeface="Calibri"/>
                <a:cs typeface="Calibri"/>
              </a:rPr>
              <a:t>«Мир</a:t>
            </a:r>
            <a:r>
              <a:rPr sz="1400" b="1" spc="-20" dirty="0">
                <a:latin typeface="Calibri"/>
                <a:cs typeface="Calibri"/>
              </a:rPr>
              <a:t> </a:t>
            </a:r>
            <a:r>
              <a:rPr sz="1400" b="1" spc="-5" dirty="0">
                <a:latin typeface="Calibri"/>
                <a:cs typeface="Calibri"/>
              </a:rPr>
              <a:t>профессий»</a:t>
            </a:r>
            <a:endParaRPr sz="1400" b="1" dirty="0">
              <a:latin typeface="Calibri"/>
              <a:cs typeface="Calibri"/>
            </a:endParaRPr>
          </a:p>
        </p:txBody>
      </p:sp>
      <p:sp>
        <p:nvSpPr>
          <p:cNvPr id="6" name="object 6"/>
          <p:cNvSpPr txBox="1"/>
          <p:nvPr/>
        </p:nvSpPr>
        <p:spPr>
          <a:xfrm>
            <a:off x="226568" y="6637731"/>
            <a:ext cx="3296920" cy="177800"/>
          </a:xfrm>
          <a:prstGeom prst="rect">
            <a:avLst/>
          </a:prstGeom>
        </p:spPr>
        <p:txBody>
          <a:bodyPr vert="horz" wrap="square" lIns="0" tIns="12065" rIns="0" bIns="0" rtlCol="0">
            <a:spAutoFit/>
          </a:bodyPr>
          <a:lstStyle/>
          <a:p>
            <a:pPr marL="12700">
              <a:lnSpc>
                <a:spcPct val="100000"/>
              </a:lnSpc>
              <a:spcBef>
                <a:spcPts val="95"/>
              </a:spcBef>
            </a:pPr>
            <a:r>
              <a:rPr sz="1000" u="sng" spc="-5" dirty="0">
                <a:solidFill>
                  <a:srgbClr val="0462C1"/>
                </a:solidFill>
                <a:uFill>
                  <a:solidFill>
                    <a:srgbClr val="0462C1"/>
                  </a:solidFill>
                </a:uFill>
                <a:latin typeface="Calibri"/>
                <a:cs typeface="Calibri"/>
                <a:hlinkClick r:id="rId2"/>
              </a:rPr>
              <a:t>http://publication.pravo.gov.ru/document/0001202402220008</a:t>
            </a:r>
            <a:endParaRPr sz="1000">
              <a:latin typeface="Calibri"/>
              <a:cs typeface="Calibri"/>
            </a:endParaRPr>
          </a:p>
        </p:txBody>
      </p:sp>
      <p:sp>
        <p:nvSpPr>
          <p:cNvPr id="7" name="object 7"/>
          <p:cNvSpPr txBox="1"/>
          <p:nvPr/>
        </p:nvSpPr>
        <p:spPr>
          <a:xfrm>
            <a:off x="160426" y="6138468"/>
            <a:ext cx="3926204" cy="391795"/>
          </a:xfrm>
          <a:prstGeom prst="rect">
            <a:avLst/>
          </a:prstGeom>
        </p:spPr>
        <p:txBody>
          <a:bodyPr vert="horz" wrap="square" lIns="0" tIns="12700" rIns="0" bIns="0" rtlCol="0">
            <a:spAutoFit/>
          </a:bodyPr>
          <a:lstStyle/>
          <a:p>
            <a:pPr marL="12700">
              <a:lnSpc>
                <a:spcPct val="100000"/>
              </a:lnSpc>
              <a:spcBef>
                <a:spcPts val="100"/>
              </a:spcBef>
            </a:pPr>
            <a:r>
              <a:rPr sz="1200" spc="-5" dirty="0">
                <a:latin typeface="Calibri"/>
                <a:cs typeface="Calibri"/>
              </a:rPr>
              <a:t>Приказ</a:t>
            </a:r>
            <a:r>
              <a:rPr sz="1200" spc="10" dirty="0">
                <a:latin typeface="Calibri"/>
                <a:cs typeface="Calibri"/>
              </a:rPr>
              <a:t> </a:t>
            </a:r>
            <a:r>
              <a:rPr sz="1200" spc="-5" dirty="0">
                <a:latin typeface="Calibri"/>
                <a:cs typeface="Calibri"/>
              </a:rPr>
              <a:t>Министерства просвещения</a:t>
            </a:r>
            <a:r>
              <a:rPr sz="1200" spc="10" dirty="0">
                <a:latin typeface="Calibri"/>
                <a:cs typeface="Calibri"/>
              </a:rPr>
              <a:t> </a:t>
            </a:r>
            <a:r>
              <a:rPr sz="1200" spc="-10" dirty="0">
                <a:latin typeface="Calibri"/>
                <a:cs typeface="Calibri"/>
              </a:rPr>
              <a:t>Российской</a:t>
            </a:r>
            <a:r>
              <a:rPr sz="1200" spc="55" dirty="0">
                <a:latin typeface="Calibri"/>
                <a:cs typeface="Calibri"/>
              </a:rPr>
              <a:t> </a:t>
            </a:r>
            <a:r>
              <a:rPr sz="1200" spc="-5" dirty="0">
                <a:latin typeface="Calibri"/>
                <a:cs typeface="Calibri"/>
              </a:rPr>
              <a:t>Федерации</a:t>
            </a:r>
            <a:endParaRPr sz="1200">
              <a:latin typeface="Calibri"/>
              <a:cs typeface="Calibri"/>
            </a:endParaRPr>
          </a:p>
          <a:p>
            <a:pPr marL="12700">
              <a:lnSpc>
                <a:spcPct val="100000"/>
              </a:lnSpc>
            </a:pPr>
            <a:r>
              <a:rPr sz="1200" spc="-5" dirty="0">
                <a:latin typeface="Calibri"/>
                <a:cs typeface="Calibri"/>
              </a:rPr>
              <a:t>от</a:t>
            </a:r>
            <a:r>
              <a:rPr sz="1200" spc="10" dirty="0">
                <a:latin typeface="Calibri"/>
                <a:cs typeface="Calibri"/>
              </a:rPr>
              <a:t> </a:t>
            </a:r>
            <a:r>
              <a:rPr sz="1200" spc="-5" dirty="0">
                <a:latin typeface="Calibri"/>
                <a:cs typeface="Calibri"/>
              </a:rPr>
              <a:t>22.01.2024</a:t>
            </a:r>
            <a:r>
              <a:rPr sz="1200" spc="10" dirty="0">
                <a:latin typeface="Calibri"/>
                <a:cs typeface="Calibri"/>
              </a:rPr>
              <a:t> </a:t>
            </a:r>
            <a:r>
              <a:rPr sz="1200" dirty="0">
                <a:latin typeface="Calibri"/>
                <a:cs typeface="Calibri"/>
              </a:rPr>
              <a:t>№ 31. </a:t>
            </a:r>
            <a:r>
              <a:rPr sz="1200" spc="-5" dirty="0">
                <a:latin typeface="Calibri"/>
                <a:cs typeface="Calibri"/>
              </a:rPr>
              <a:t>(Зарегистрирован</a:t>
            </a:r>
            <a:r>
              <a:rPr sz="1200" spc="-30" dirty="0">
                <a:latin typeface="Calibri"/>
                <a:cs typeface="Calibri"/>
              </a:rPr>
              <a:t> </a:t>
            </a:r>
            <a:r>
              <a:rPr sz="1200" spc="-5" dirty="0">
                <a:latin typeface="Calibri"/>
                <a:cs typeface="Calibri"/>
              </a:rPr>
              <a:t>22.02.2024</a:t>
            </a:r>
            <a:r>
              <a:rPr sz="1200" spc="20" dirty="0">
                <a:latin typeface="Calibri"/>
                <a:cs typeface="Calibri"/>
              </a:rPr>
              <a:t> </a:t>
            </a:r>
            <a:r>
              <a:rPr sz="1200" dirty="0">
                <a:latin typeface="Calibri"/>
                <a:cs typeface="Calibri"/>
              </a:rPr>
              <a:t>№ 77330)</a:t>
            </a:r>
            <a:endParaRPr sz="1200">
              <a:latin typeface="Calibri"/>
              <a:cs typeface="Calibri"/>
            </a:endParaRPr>
          </a:p>
        </p:txBody>
      </p:sp>
      <p:sp>
        <p:nvSpPr>
          <p:cNvPr id="8" name="object 8"/>
          <p:cNvSpPr txBox="1"/>
          <p:nvPr/>
        </p:nvSpPr>
        <p:spPr>
          <a:xfrm>
            <a:off x="787908" y="2491739"/>
            <a:ext cx="3449320" cy="395620"/>
          </a:xfrm>
          <a:prstGeom prst="rect">
            <a:avLst/>
          </a:prstGeom>
          <a:ln w="9144">
            <a:solidFill>
              <a:srgbClr val="006FC0"/>
            </a:solidFill>
          </a:ln>
        </p:spPr>
        <p:txBody>
          <a:bodyPr vert="horz" wrap="square" lIns="0" tIns="26034" rIns="0" bIns="0" rtlCol="0">
            <a:spAutoFit/>
          </a:bodyPr>
          <a:lstStyle/>
          <a:p>
            <a:pPr marL="90805">
              <a:lnSpc>
                <a:spcPct val="100000"/>
              </a:lnSpc>
              <a:spcBef>
                <a:spcPts val="204"/>
              </a:spcBef>
            </a:pPr>
            <a:r>
              <a:rPr sz="2400" b="1" spc="-5" dirty="0">
                <a:solidFill>
                  <a:srgbClr val="800000"/>
                </a:solidFill>
                <a:latin typeface="Calibri"/>
                <a:cs typeface="Calibri"/>
              </a:rPr>
              <a:t>НОО</a:t>
            </a:r>
            <a:r>
              <a:rPr sz="2400" b="1" dirty="0">
                <a:solidFill>
                  <a:srgbClr val="800000"/>
                </a:solidFill>
                <a:latin typeface="Calibri"/>
                <a:cs typeface="Calibri"/>
              </a:rPr>
              <a:t>:</a:t>
            </a:r>
            <a:r>
              <a:rPr sz="2400" b="1" spc="-130" dirty="0">
                <a:solidFill>
                  <a:srgbClr val="800000"/>
                </a:solidFill>
                <a:latin typeface="Calibri"/>
                <a:cs typeface="Calibri"/>
              </a:rPr>
              <a:t> </a:t>
            </a:r>
            <a:r>
              <a:rPr sz="1800" dirty="0">
                <a:latin typeface="Calibri"/>
                <a:cs typeface="Calibri"/>
              </a:rPr>
              <a:t>135</a:t>
            </a:r>
            <a:r>
              <a:rPr sz="1800" spc="15" dirty="0">
                <a:latin typeface="Calibri"/>
                <a:cs typeface="Calibri"/>
              </a:rPr>
              <a:t> </a:t>
            </a:r>
            <a:r>
              <a:rPr sz="1800" dirty="0">
                <a:latin typeface="Calibri"/>
                <a:cs typeface="Calibri"/>
              </a:rPr>
              <a:t>часов</a:t>
            </a:r>
            <a:r>
              <a:rPr sz="1800" spc="10" dirty="0">
                <a:latin typeface="Calibri"/>
                <a:cs typeface="Calibri"/>
              </a:rPr>
              <a:t> </a:t>
            </a:r>
            <a:r>
              <a:rPr sz="1600" spc="-10" dirty="0">
                <a:latin typeface="Calibri"/>
                <a:cs typeface="Calibri"/>
              </a:rPr>
              <a:t>(</a:t>
            </a:r>
            <a:r>
              <a:rPr sz="1600" spc="-5" dirty="0">
                <a:latin typeface="Calibri"/>
                <a:cs typeface="Calibri"/>
              </a:rPr>
              <a:t>1</a:t>
            </a:r>
            <a:r>
              <a:rPr sz="1600" dirty="0">
                <a:latin typeface="Calibri"/>
                <a:cs typeface="Calibri"/>
              </a:rPr>
              <a:t> </a:t>
            </a:r>
            <a:r>
              <a:rPr sz="1600" spc="-5" dirty="0">
                <a:latin typeface="Calibri"/>
                <a:cs typeface="Calibri"/>
              </a:rPr>
              <a:t>ч. в н</a:t>
            </a:r>
            <a:r>
              <a:rPr sz="1600" spc="-30" dirty="0">
                <a:latin typeface="Calibri"/>
                <a:cs typeface="Calibri"/>
              </a:rPr>
              <a:t>е</a:t>
            </a:r>
            <a:r>
              <a:rPr sz="1600" spc="-20" dirty="0">
                <a:latin typeface="Calibri"/>
                <a:cs typeface="Calibri"/>
              </a:rPr>
              <a:t>д</a:t>
            </a:r>
            <a:r>
              <a:rPr sz="1600" spc="-35" dirty="0">
                <a:latin typeface="Calibri"/>
                <a:cs typeface="Calibri"/>
              </a:rPr>
              <a:t>е</a:t>
            </a:r>
            <a:r>
              <a:rPr sz="1600" spc="-10" dirty="0">
                <a:latin typeface="Calibri"/>
                <a:cs typeface="Calibri"/>
              </a:rPr>
              <a:t>лю)</a:t>
            </a:r>
            <a:endParaRPr sz="1600" dirty="0">
              <a:latin typeface="Calibri"/>
              <a:cs typeface="Calibri"/>
            </a:endParaRPr>
          </a:p>
        </p:txBody>
      </p:sp>
      <p:sp>
        <p:nvSpPr>
          <p:cNvPr id="9" name="object 9"/>
          <p:cNvSpPr txBox="1"/>
          <p:nvPr/>
        </p:nvSpPr>
        <p:spPr>
          <a:xfrm>
            <a:off x="6865619" y="2497835"/>
            <a:ext cx="5052060" cy="395620"/>
          </a:xfrm>
          <a:prstGeom prst="rect">
            <a:avLst/>
          </a:prstGeom>
          <a:ln w="9144">
            <a:solidFill>
              <a:srgbClr val="006FC0"/>
            </a:solidFill>
          </a:ln>
        </p:spPr>
        <p:txBody>
          <a:bodyPr vert="horz" wrap="square" lIns="0" tIns="26034" rIns="0" bIns="0" rtlCol="0">
            <a:spAutoFit/>
          </a:bodyPr>
          <a:lstStyle/>
          <a:p>
            <a:pPr marL="92075">
              <a:lnSpc>
                <a:spcPct val="100000"/>
              </a:lnSpc>
              <a:spcBef>
                <a:spcPts val="204"/>
              </a:spcBef>
            </a:pPr>
            <a:r>
              <a:rPr sz="2400" b="1" spc="-5" dirty="0">
                <a:solidFill>
                  <a:srgbClr val="800000"/>
                </a:solidFill>
                <a:latin typeface="Calibri"/>
                <a:cs typeface="Calibri"/>
              </a:rPr>
              <a:t>ООО:</a:t>
            </a:r>
            <a:r>
              <a:rPr sz="2400" b="1" dirty="0">
                <a:solidFill>
                  <a:srgbClr val="800000"/>
                </a:solidFill>
                <a:latin typeface="Calibri"/>
                <a:cs typeface="Calibri"/>
              </a:rPr>
              <a:t> </a:t>
            </a:r>
            <a:r>
              <a:rPr sz="1800" dirty="0">
                <a:latin typeface="Calibri"/>
                <a:cs typeface="Calibri"/>
              </a:rPr>
              <a:t>272</a:t>
            </a:r>
            <a:r>
              <a:rPr sz="1800" spc="5" dirty="0">
                <a:latin typeface="Calibri"/>
                <a:cs typeface="Calibri"/>
              </a:rPr>
              <a:t> </a:t>
            </a:r>
            <a:r>
              <a:rPr sz="1800" spc="-5" dirty="0">
                <a:latin typeface="Calibri"/>
                <a:cs typeface="Calibri"/>
              </a:rPr>
              <a:t>часа</a:t>
            </a:r>
            <a:r>
              <a:rPr sz="1800" spc="15" dirty="0">
                <a:latin typeface="Calibri"/>
                <a:cs typeface="Calibri"/>
              </a:rPr>
              <a:t> </a:t>
            </a:r>
            <a:r>
              <a:rPr sz="1600" spc="-5" dirty="0">
                <a:latin typeface="Calibri"/>
                <a:cs typeface="Calibri"/>
              </a:rPr>
              <a:t>(</a:t>
            </a:r>
            <a:r>
              <a:rPr sz="1600" dirty="0">
                <a:latin typeface="Calibri"/>
                <a:cs typeface="Calibri"/>
              </a:rPr>
              <a:t> </a:t>
            </a:r>
            <a:r>
              <a:rPr sz="1600" spc="-5" dirty="0">
                <a:latin typeface="Calibri"/>
                <a:cs typeface="Calibri"/>
              </a:rPr>
              <a:t>5-7</a:t>
            </a:r>
            <a:r>
              <a:rPr sz="1600" spc="5" dirty="0">
                <a:latin typeface="Calibri"/>
                <a:cs typeface="Calibri"/>
              </a:rPr>
              <a:t> </a:t>
            </a:r>
            <a:r>
              <a:rPr sz="1600" spc="-5" dirty="0">
                <a:latin typeface="Calibri"/>
                <a:cs typeface="Calibri"/>
              </a:rPr>
              <a:t>кл.</a:t>
            </a:r>
            <a:r>
              <a:rPr sz="1600" spc="-10" dirty="0">
                <a:latin typeface="Calibri"/>
                <a:cs typeface="Calibri"/>
              </a:rPr>
              <a:t> </a:t>
            </a:r>
            <a:r>
              <a:rPr sz="1600" spc="-5" dirty="0">
                <a:latin typeface="Calibri"/>
                <a:cs typeface="Calibri"/>
              </a:rPr>
              <a:t>-</a:t>
            </a:r>
            <a:r>
              <a:rPr sz="1600" dirty="0">
                <a:latin typeface="Calibri"/>
                <a:cs typeface="Calibri"/>
              </a:rPr>
              <a:t> </a:t>
            </a:r>
            <a:r>
              <a:rPr sz="1600" spc="-5" dirty="0">
                <a:latin typeface="Calibri"/>
                <a:cs typeface="Calibri"/>
              </a:rPr>
              <a:t>2</a:t>
            </a:r>
            <a:r>
              <a:rPr sz="1600" dirty="0">
                <a:latin typeface="Calibri"/>
                <a:cs typeface="Calibri"/>
              </a:rPr>
              <a:t> </a:t>
            </a:r>
            <a:r>
              <a:rPr sz="1600" spc="-5" dirty="0">
                <a:latin typeface="Calibri"/>
                <a:cs typeface="Calibri"/>
              </a:rPr>
              <a:t>ч., </a:t>
            </a:r>
            <a:r>
              <a:rPr sz="1600" spc="-10" dirty="0">
                <a:latin typeface="Calibri"/>
                <a:cs typeface="Calibri"/>
              </a:rPr>
              <a:t>8-9</a:t>
            </a:r>
            <a:r>
              <a:rPr sz="1600" spc="5" dirty="0">
                <a:latin typeface="Calibri"/>
                <a:cs typeface="Calibri"/>
              </a:rPr>
              <a:t> </a:t>
            </a:r>
            <a:r>
              <a:rPr sz="1600" spc="-5" dirty="0">
                <a:latin typeface="Calibri"/>
                <a:cs typeface="Calibri"/>
              </a:rPr>
              <a:t>кл.</a:t>
            </a:r>
            <a:r>
              <a:rPr sz="1600" spc="-10" dirty="0">
                <a:latin typeface="Calibri"/>
                <a:cs typeface="Calibri"/>
              </a:rPr>
              <a:t> </a:t>
            </a:r>
            <a:r>
              <a:rPr sz="1600" spc="-5" dirty="0">
                <a:latin typeface="Calibri"/>
                <a:cs typeface="Calibri"/>
              </a:rPr>
              <a:t>-</a:t>
            </a:r>
            <a:r>
              <a:rPr sz="1600" dirty="0">
                <a:latin typeface="Calibri"/>
                <a:cs typeface="Calibri"/>
              </a:rPr>
              <a:t> </a:t>
            </a:r>
            <a:r>
              <a:rPr sz="1600" spc="-5" dirty="0">
                <a:latin typeface="Calibri"/>
                <a:cs typeface="Calibri"/>
              </a:rPr>
              <a:t>1</a:t>
            </a:r>
            <a:r>
              <a:rPr sz="1600" dirty="0">
                <a:latin typeface="Calibri"/>
                <a:cs typeface="Calibri"/>
              </a:rPr>
              <a:t> </a:t>
            </a:r>
            <a:r>
              <a:rPr sz="1600" spc="-5" dirty="0">
                <a:latin typeface="Calibri"/>
                <a:cs typeface="Calibri"/>
              </a:rPr>
              <a:t>ч. в </a:t>
            </a:r>
            <a:r>
              <a:rPr sz="1600" spc="-15" dirty="0">
                <a:latin typeface="Calibri"/>
                <a:cs typeface="Calibri"/>
              </a:rPr>
              <a:t>неделю)</a:t>
            </a:r>
            <a:endParaRPr sz="1600" dirty="0">
              <a:latin typeface="Calibri"/>
              <a:cs typeface="Calibri"/>
            </a:endParaRPr>
          </a:p>
        </p:txBody>
      </p:sp>
      <p:sp>
        <p:nvSpPr>
          <p:cNvPr id="10" name="object 10"/>
          <p:cNvSpPr txBox="1"/>
          <p:nvPr/>
        </p:nvSpPr>
        <p:spPr>
          <a:xfrm>
            <a:off x="6170421" y="4167723"/>
            <a:ext cx="3600450" cy="826135"/>
          </a:xfrm>
          <a:prstGeom prst="rect">
            <a:avLst/>
          </a:prstGeom>
        </p:spPr>
        <p:txBody>
          <a:bodyPr vert="horz" wrap="square" lIns="0" tIns="138430" rIns="0" bIns="0" rtlCol="0">
            <a:spAutoFit/>
          </a:bodyPr>
          <a:lstStyle/>
          <a:p>
            <a:pPr marL="12700">
              <a:lnSpc>
                <a:spcPct val="100000"/>
              </a:lnSpc>
              <a:spcBef>
                <a:spcPts val="1090"/>
              </a:spcBef>
            </a:pPr>
            <a:r>
              <a:rPr sz="1800" spc="-10" dirty="0">
                <a:latin typeface="Calibri"/>
                <a:cs typeface="Calibri"/>
              </a:rPr>
              <a:t>«Компьютерная</a:t>
            </a:r>
            <a:r>
              <a:rPr sz="1800" dirty="0">
                <a:latin typeface="Calibri"/>
                <a:cs typeface="Calibri"/>
              </a:rPr>
              <a:t> </a:t>
            </a:r>
            <a:r>
              <a:rPr sz="1800" spc="-5" dirty="0">
                <a:latin typeface="Calibri"/>
                <a:cs typeface="Calibri"/>
              </a:rPr>
              <a:t>графика.</a:t>
            </a:r>
            <a:r>
              <a:rPr sz="1800" spc="-20" dirty="0">
                <a:latin typeface="Calibri"/>
                <a:cs typeface="Calibri"/>
              </a:rPr>
              <a:t> </a:t>
            </a:r>
            <a:r>
              <a:rPr sz="1800" dirty="0">
                <a:latin typeface="Calibri"/>
                <a:cs typeface="Calibri"/>
              </a:rPr>
              <a:t>Черчение»</a:t>
            </a:r>
            <a:endParaRPr sz="1800">
              <a:latin typeface="Calibri"/>
              <a:cs typeface="Calibri"/>
            </a:endParaRPr>
          </a:p>
          <a:p>
            <a:pPr marL="29845">
              <a:lnSpc>
                <a:spcPct val="100000"/>
              </a:lnSpc>
              <a:spcBef>
                <a:spcPts val="995"/>
              </a:spcBef>
            </a:pPr>
            <a:r>
              <a:rPr sz="1800" spc="-15" dirty="0">
                <a:latin typeface="Calibri"/>
                <a:cs typeface="Calibri"/>
              </a:rPr>
              <a:t>«Робототехника»</a:t>
            </a:r>
            <a:endParaRPr sz="1800">
              <a:latin typeface="Calibri"/>
              <a:cs typeface="Calibri"/>
            </a:endParaRPr>
          </a:p>
        </p:txBody>
      </p:sp>
      <p:sp>
        <p:nvSpPr>
          <p:cNvPr id="11" name="object 11"/>
          <p:cNvSpPr txBox="1"/>
          <p:nvPr/>
        </p:nvSpPr>
        <p:spPr>
          <a:xfrm>
            <a:off x="6170421" y="3016250"/>
            <a:ext cx="5838825" cy="1135380"/>
          </a:xfrm>
          <a:prstGeom prst="rect">
            <a:avLst/>
          </a:prstGeom>
        </p:spPr>
        <p:txBody>
          <a:bodyPr vert="horz" wrap="square" lIns="0" tIns="103505" rIns="0" bIns="0" rtlCol="0">
            <a:spAutoFit/>
          </a:bodyPr>
          <a:lstStyle/>
          <a:p>
            <a:pPr marL="17780">
              <a:lnSpc>
                <a:spcPct val="100000"/>
              </a:lnSpc>
              <a:spcBef>
                <a:spcPts val="815"/>
              </a:spcBef>
            </a:pPr>
            <a:r>
              <a:rPr sz="1800" spc="-10" dirty="0">
                <a:latin typeface="Calibri"/>
                <a:cs typeface="Calibri"/>
              </a:rPr>
              <a:t>«Производство</a:t>
            </a:r>
            <a:r>
              <a:rPr sz="1800" spc="20" dirty="0">
                <a:latin typeface="Calibri"/>
                <a:cs typeface="Calibri"/>
              </a:rPr>
              <a:t> </a:t>
            </a:r>
            <a:r>
              <a:rPr sz="1800" dirty="0">
                <a:latin typeface="Calibri"/>
                <a:cs typeface="Calibri"/>
              </a:rPr>
              <a:t>и</a:t>
            </a:r>
            <a:r>
              <a:rPr sz="1800" spc="10" dirty="0">
                <a:latin typeface="Calibri"/>
                <a:cs typeface="Calibri"/>
              </a:rPr>
              <a:t> </a:t>
            </a:r>
            <a:r>
              <a:rPr sz="1800" spc="-10" dirty="0">
                <a:latin typeface="Calibri"/>
                <a:cs typeface="Calibri"/>
              </a:rPr>
              <a:t>технологии»</a:t>
            </a:r>
            <a:r>
              <a:rPr sz="1800" spc="20" dirty="0">
                <a:latin typeface="Calibri"/>
                <a:cs typeface="Calibri"/>
              </a:rPr>
              <a:t> </a:t>
            </a:r>
            <a:r>
              <a:rPr sz="1400" i="1" spc="-10" dirty="0">
                <a:latin typeface="Calibri"/>
                <a:cs typeface="Calibri"/>
              </a:rPr>
              <a:t>(модуль </a:t>
            </a:r>
            <a:r>
              <a:rPr sz="1400" i="1" spc="-5" dirty="0">
                <a:latin typeface="Calibri"/>
                <a:cs typeface="Calibri"/>
              </a:rPr>
              <a:t>реализуется</a:t>
            </a:r>
            <a:r>
              <a:rPr sz="1400" i="1" spc="-35" dirty="0">
                <a:latin typeface="Calibri"/>
                <a:cs typeface="Calibri"/>
              </a:rPr>
              <a:t> </a:t>
            </a:r>
            <a:r>
              <a:rPr sz="1400" i="1" dirty="0">
                <a:latin typeface="Calibri"/>
                <a:cs typeface="Calibri"/>
              </a:rPr>
              <a:t>с 5 по</a:t>
            </a:r>
            <a:r>
              <a:rPr sz="1400" i="1" spc="-15" dirty="0">
                <a:latin typeface="Calibri"/>
                <a:cs typeface="Calibri"/>
              </a:rPr>
              <a:t> </a:t>
            </a:r>
            <a:r>
              <a:rPr sz="1400" i="1" dirty="0">
                <a:latin typeface="Calibri"/>
                <a:cs typeface="Calibri"/>
              </a:rPr>
              <a:t>9</a:t>
            </a:r>
            <a:r>
              <a:rPr sz="1400" i="1" spc="-10" dirty="0">
                <a:latin typeface="Calibri"/>
                <a:cs typeface="Calibri"/>
              </a:rPr>
              <a:t> </a:t>
            </a:r>
            <a:r>
              <a:rPr sz="1400" i="1" dirty="0">
                <a:latin typeface="Calibri"/>
                <a:cs typeface="Calibri"/>
              </a:rPr>
              <a:t>класс).</a:t>
            </a:r>
            <a:endParaRPr sz="1400">
              <a:latin typeface="Calibri"/>
              <a:cs typeface="Calibri"/>
            </a:endParaRPr>
          </a:p>
          <a:p>
            <a:pPr marL="12700">
              <a:lnSpc>
                <a:spcPct val="100000"/>
              </a:lnSpc>
              <a:spcBef>
                <a:spcPts val="715"/>
              </a:spcBef>
            </a:pPr>
            <a:r>
              <a:rPr sz="1800" spc="-25" dirty="0">
                <a:latin typeface="Calibri"/>
                <a:cs typeface="Calibri"/>
              </a:rPr>
              <a:t>«Технологии</a:t>
            </a:r>
            <a:r>
              <a:rPr sz="1800" spc="-10" dirty="0">
                <a:latin typeface="Calibri"/>
                <a:cs typeface="Calibri"/>
              </a:rPr>
              <a:t> </a:t>
            </a:r>
            <a:r>
              <a:rPr sz="1800" spc="-5" dirty="0">
                <a:latin typeface="Calibri"/>
                <a:cs typeface="Calibri"/>
              </a:rPr>
              <a:t>обработки</a:t>
            </a:r>
            <a:r>
              <a:rPr sz="1800" spc="15" dirty="0">
                <a:latin typeface="Calibri"/>
                <a:cs typeface="Calibri"/>
              </a:rPr>
              <a:t> </a:t>
            </a:r>
            <a:r>
              <a:rPr sz="1800" spc="-5" dirty="0">
                <a:latin typeface="Calibri"/>
                <a:cs typeface="Calibri"/>
              </a:rPr>
              <a:t>материалов</a:t>
            </a:r>
            <a:r>
              <a:rPr sz="1800" spc="-20" dirty="0">
                <a:latin typeface="Calibri"/>
                <a:cs typeface="Calibri"/>
              </a:rPr>
              <a:t> </a:t>
            </a:r>
            <a:r>
              <a:rPr sz="1800" dirty="0">
                <a:latin typeface="Calibri"/>
                <a:cs typeface="Calibri"/>
              </a:rPr>
              <a:t>и </a:t>
            </a:r>
            <a:r>
              <a:rPr sz="1800" spc="-5" dirty="0">
                <a:latin typeface="Calibri"/>
                <a:cs typeface="Calibri"/>
              </a:rPr>
              <a:t>пищевых</a:t>
            </a:r>
            <a:r>
              <a:rPr sz="1800" spc="5" dirty="0">
                <a:latin typeface="Calibri"/>
                <a:cs typeface="Calibri"/>
              </a:rPr>
              <a:t> </a:t>
            </a:r>
            <a:r>
              <a:rPr sz="1800" spc="-10" dirty="0">
                <a:latin typeface="Calibri"/>
                <a:cs typeface="Calibri"/>
              </a:rPr>
              <a:t>продуктов»</a:t>
            </a:r>
            <a:endParaRPr sz="1800">
              <a:latin typeface="Calibri"/>
              <a:cs typeface="Calibri"/>
            </a:endParaRPr>
          </a:p>
          <a:p>
            <a:pPr marL="12700">
              <a:lnSpc>
                <a:spcPct val="100000"/>
              </a:lnSpc>
              <a:spcBef>
                <a:spcPts val="830"/>
              </a:spcBef>
            </a:pPr>
            <a:r>
              <a:rPr sz="1800" spc="-10" dirty="0">
                <a:latin typeface="Calibri"/>
                <a:cs typeface="Calibri"/>
              </a:rPr>
              <a:t>«3D-моделирование,</a:t>
            </a:r>
            <a:r>
              <a:rPr sz="1800" spc="25" dirty="0">
                <a:latin typeface="Calibri"/>
                <a:cs typeface="Calibri"/>
              </a:rPr>
              <a:t> </a:t>
            </a:r>
            <a:r>
              <a:rPr sz="1800" spc="-10" dirty="0">
                <a:latin typeface="Calibri"/>
                <a:cs typeface="Calibri"/>
              </a:rPr>
              <a:t>прототипирование,</a:t>
            </a:r>
            <a:r>
              <a:rPr sz="1800" spc="50" dirty="0">
                <a:latin typeface="Calibri"/>
                <a:cs typeface="Calibri"/>
              </a:rPr>
              <a:t> </a:t>
            </a:r>
            <a:r>
              <a:rPr sz="1800" spc="-10" dirty="0">
                <a:latin typeface="Calibri"/>
                <a:cs typeface="Calibri"/>
              </a:rPr>
              <a:t>макетирование»</a:t>
            </a:r>
            <a:endParaRPr sz="1800">
              <a:latin typeface="Calibri"/>
              <a:cs typeface="Calibri"/>
            </a:endParaRPr>
          </a:p>
        </p:txBody>
      </p:sp>
      <p:sp>
        <p:nvSpPr>
          <p:cNvPr id="12" name="object 12"/>
          <p:cNvSpPr txBox="1"/>
          <p:nvPr/>
        </p:nvSpPr>
        <p:spPr>
          <a:xfrm>
            <a:off x="292404" y="4460748"/>
            <a:ext cx="4917440" cy="566822"/>
          </a:xfrm>
          <a:prstGeom prst="rect">
            <a:avLst/>
          </a:prstGeom>
        </p:spPr>
        <p:txBody>
          <a:bodyPr vert="horz" wrap="square" lIns="0" tIns="12700" rIns="0" bIns="0" rtlCol="0">
            <a:spAutoFit/>
          </a:bodyPr>
          <a:lstStyle/>
          <a:p>
            <a:pPr marL="12700">
              <a:lnSpc>
                <a:spcPct val="100000"/>
              </a:lnSpc>
              <a:spcBef>
                <a:spcPts val="100"/>
              </a:spcBef>
            </a:pPr>
            <a:r>
              <a:rPr sz="1800" b="1" spc="-5" dirty="0">
                <a:latin typeface="Calibri"/>
                <a:cs typeface="Calibri"/>
              </a:rPr>
              <a:t>«Информационно</a:t>
            </a:r>
            <a:r>
              <a:rPr sz="1800" b="1" spc="25" dirty="0">
                <a:latin typeface="Calibri"/>
                <a:cs typeface="Calibri"/>
              </a:rPr>
              <a:t> </a:t>
            </a:r>
            <a:r>
              <a:rPr sz="1800" b="1" spc="-10" dirty="0">
                <a:latin typeface="Calibri"/>
                <a:cs typeface="Calibri"/>
              </a:rPr>
              <a:t>коммуникативные</a:t>
            </a:r>
            <a:r>
              <a:rPr sz="1800" b="1" spc="10" dirty="0">
                <a:latin typeface="Calibri"/>
                <a:cs typeface="Calibri"/>
              </a:rPr>
              <a:t> </a:t>
            </a:r>
            <a:r>
              <a:rPr sz="1800" b="1" spc="-10" dirty="0">
                <a:latin typeface="Calibri"/>
                <a:cs typeface="Calibri"/>
              </a:rPr>
              <a:t>технологии»</a:t>
            </a:r>
            <a:endParaRPr sz="1800" b="1" dirty="0">
              <a:latin typeface="Calibri"/>
              <a:cs typeface="Calibri"/>
            </a:endParaRPr>
          </a:p>
        </p:txBody>
      </p:sp>
      <p:sp>
        <p:nvSpPr>
          <p:cNvPr id="13" name="object 13"/>
          <p:cNvSpPr txBox="1"/>
          <p:nvPr/>
        </p:nvSpPr>
        <p:spPr>
          <a:xfrm>
            <a:off x="292404" y="3032251"/>
            <a:ext cx="4413885" cy="1418336"/>
          </a:xfrm>
          <a:prstGeom prst="rect">
            <a:avLst/>
          </a:prstGeom>
        </p:spPr>
        <p:txBody>
          <a:bodyPr vert="horz" wrap="square" lIns="0" tIns="104139" rIns="0" bIns="0" rtlCol="0">
            <a:spAutoFit/>
          </a:bodyPr>
          <a:lstStyle/>
          <a:p>
            <a:pPr marL="12700">
              <a:lnSpc>
                <a:spcPct val="100000"/>
              </a:lnSpc>
              <a:spcBef>
                <a:spcPts val="819"/>
              </a:spcBef>
            </a:pPr>
            <a:r>
              <a:rPr sz="1800" spc="-25" dirty="0">
                <a:latin typeface="Calibri"/>
                <a:cs typeface="Calibri"/>
              </a:rPr>
              <a:t>«</a:t>
            </a:r>
            <a:r>
              <a:rPr sz="1800" b="1" spc="-25" dirty="0">
                <a:latin typeface="Calibri"/>
                <a:cs typeface="Calibri"/>
              </a:rPr>
              <a:t>Технологии,</a:t>
            </a:r>
            <a:r>
              <a:rPr sz="1800" b="1" dirty="0">
                <a:latin typeface="Calibri"/>
                <a:cs typeface="Calibri"/>
              </a:rPr>
              <a:t> </a:t>
            </a:r>
            <a:r>
              <a:rPr sz="1800" b="1" spc="-5" dirty="0">
                <a:latin typeface="Calibri"/>
                <a:cs typeface="Calibri"/>
              </a:rPr>
              <a:t>профессии</a:t>
            </a:r>
            <a:r>
              <a:rPr sz="1800" b="1" spc="20" dirty="0">
                <a:latin typeface="Calibri"/>
                <a:cs typeface="Calibri"/>
              </a:rPr>
              <a:t> </a:t>
            </a:r>
            <a:r>
              <a:rPr sz="1800" b="1" dirty="0">
                <a:latin typeface="Calibri"/>
                <a:cs typeface="Calibri"/>
              </a:rPr>
              <a:t>и</a:t>
            </a:r>
            <a:r>
              <a:rPr sz="1800" b="1" spc="10" dirty="0">
                <a:latin typeface="Calibri"/>
                <a:cs typeface="Calibri"/>
              </a:rPr>
              <a:t> </a:t>
            </a:r>
            <a:r>
              <a:rPr sz="1800" b="1" spc="-10" dirty="0">
                <a:latin typeface="Calibri"/>
                <a:cs typeface="Calibri"/>
              </a:rPr>
              <a:t>производства»</a:t>
            </a:r>
            <a:endParaRPr sz="1800" b="1" dirty="0">
              <a:latin typeface="Calibri"/>
              <a:cs typeface="Calibri"/>
            </a:endParaRPr>
          </a:p>
          <a:p>
            <a:pPr marL="12700">
              <a:lnSpc>
                <a:spcPct val="100000"/>
              </a:lnSpc>
              <a:spcBef>
                <a:spcPts val="720"/>
              </a:spcBef>
            </a:pPr>
            <a:r>
              <a:rPr sz="1800" b="1" spc="-25" dirty="0">
                <a:latin typeface="Calibri"/>
                <a:cs typeface="Calibri"/>
              </a:rPr>
              <a:t>«Технологии</a:t>
            </a:r>
            <a:r>
              <a:rPr sz="1800" b="1" spc="-20" dirty="0">
                <a:latin typeface="Calibri"/>
                <a:cs typeface="Calibri"/>
              </a:rPr>
              <a:t> </a:t>
            </a:r>
            <a:r>
              <a:rPr sz="1800" b="1" spc="-5" dirty="0">
                <a:latin typeface="Calibri"/>
                <a:cs typeface="Calibri"/>
              </a:rPr>
              <a:t>ручной</a:t>
            </a:r>
            <a:r>
              <a:rPr sz="1800" b="1" spc="5" dirty="0">
                <a:latin typeface="Calibri"/>
                <a:cs typeface="Calibri"/>
              </a:rPr>
              <a:t> </a:t>
            </a:r>
            <a:r>
              <a:rPr sz="1800" b="1" spc="-5" dirty="0">
                <a:latin typeface="Calibri"/>
                <a:cs typeface="Calibri"/>
              </a:rPr>
              <a:t>обработки материалов»</a:t>
            </a:r>
            <a:endParaRPr sz="1800" b="1" dirty="0">
              <a:latin typeface="Calibri"/>
              <a:cs typeface="Calibri"/>
            </a:endParaRPr>
          </a:p>
          <a:p>
            <a:pPr marL="12700">
              <a:lnSpc>
                <a:spcPct val="100000"/>
              </a:lnSpc>
              <a:spcBef>
                <a:spcPts val="885"/>
              </a:spcBef>
            </a:pPr>
            <a:r>
              <a:rPr sz="1800" b="1" spc="-5" dirty="0">
                <a:latin typeface="Calibri"/>
                <a:cs typeface="Calibri"/>
              </a:rPr>
              <a:t>«Конструирование</a:t>
            </a:r>
            <a:r>
              <a:rPr sz="1800" b="1" spc="10" dirty="0">
                <a:latin typeface="Calibri"/>
                <a:cs typeface="Calibri"/>
              </a:rPr>
              <a:t> </a:t>
            </a:r>
            <a:r>
              <a:rPr sz="1800" b="1" dirty="0">
                <a:latin typeface="Calibri"/>
                <a:cs typeface="Calibri"/>
              </a:rPr>
              <a:t>и </a:t>
            </a:r>
            <a:r>
              <a:rPr sz="1800" b="1" spc="-10" dirty="0">
                <a:latin typeface="Calibri"/>
                <a:cs typeface="Calibri"/>
              </a:rPr>
              <a:t>моделирование»</a:t>
            </a:r>
            <a:endParaRPr sz="1800" b="1" dirty="0">
              <a:latin typeface="Calibri"/>
              <a:cs typeface="Calibri"/>
            </a:endParaRPr>
          </a:p>
        </p:txBody>
      </p:sp>
      <p:sp>
        <p:nvSpPr>
          <p:cNvPr id="14" name="object 14"/>
          <p:cNvSpPr txBox="1"/>
          <p:nvPr/>
        </p:nvSpPr>
        <p:spPr>
          <a:xfrm>
            <a:off x="5592064" y="3366440"/>
            <a:ext cx="208006" cy="1499672"/>
          </a:xfrm>
          <a:prstGeom prst="rect">
            <a:avLst/>
          </a:prstGeom>
        </p:spPr>
        <p:txBody>
          <a:bodyPr vert="vert270" wrap="square" lIns="0" tIns="0" rIns="0" bIns="0" rtlCol="0">
            <a:spAutoFit/>
          </a:bodyPr>
          <a:lstStyle/>
          <a:p>
            <a:pPr marL="12700">
              <a:lnSpc>
                <a:spcPts val="1614"/>
              </a:lnSpc>
            </a:pPr>
            <a:r>
              <a:rPr sz="1600" spc="-5" dirty="0">
                <a:solidFill>
                  <a:srgbClr val="800000"/>
                </a:solidFill>
                <a:latin typeface="Calibri"/>
                <a:cs typeface="Calibri"/>
              </a:rPr>
              <a:t>Инвариантные</a:t>
            </a:r>
            <a:endParaRPr sz="1600" dirty="0">
              <a:solidFill>
                <a:srgbClr val="800000"/>
              </a:solidFill>
              <a:latin typeface="Calibri"/>
              <a:cs typeface="Calibri"/>
            </a:endParaRPr>
          </a:p>
        </p:txBody>
      </p:sp>
      <p:sp>
        <p:nvSpPr>
          <p:cNvPr id="15" name="object 15"/>
          <p:cNvSpPr txBox="1"/>
          <p:nvPr/>
        </p:nvSpPr>
        <p:spPr>
          <a:xfrm>
            <a:off x="5502357" y="5341962"/>
            <a:ext cx="451406" cy="1177925"/>
          </a:xfrm>
          <a:prstGeom prst="rect">
            <a:avLst/>
          </a:prstGeom>
        </p:spPr>
        <p:txBody>
          <a:bodyPr vert="vert270" wrap="square" lIns="0" tIns="0" rIns="0" bIns="0" rtlCol="0">
            <a:spAutoFit/>
          </a:bodyPr>
          <a:lstStyle/>
          <a:p>
            <a:pPr marL="12700">
              <a:lnSpc>
                <a:spcPts val="1614"/>
              </a:lnSpc>
            </a:pPr>
            <a:r>
              <a:rPr sz="1600" spc="-5" dirty="0">
                <a:solidFill>
                  <a:srgbClr val="800000"/>
                </a:solidFill>
                <a:latin typeface="Calibri"/>
                <a:cs typeface="Calibri"/>
              </a:rPr>
              <a:t>Вариативные</a:t>
            </a:r>
            <a:endParaRPr sz="1600" dirty="0">
              <a:solidFill>
                <a:srgbClr val="800000"/>
              </a:solidFill>
              <a:latin typeface="Calibri"/>
              <a:cs typeface="Calibri"/>
            </a:endParaRPr>
          </a:p>
          <a:p>
            <a:pPr marL="22860">
              <a:lnSpc>
                <a:spcPct val="100000"/>
              </a:lnSpc>
            </a:pPr>
            <a:r>
              <a:rPr sz="1600" spc="-10" dirty="0">
                <a:solidFill>
                  <a:srgbClr val="800000"/>
                </a:solidFill>
                <a:latin typeface="Calibri"/>
                <a:cs typeface="Calibri"/>
              </a:rPr>
              <a:t>(примерные)</a:t>
            </a:r>
            <a:endParaRPr sz="1600" dirty="0">
              <a:solidFill>
                <a:srgbClr val="800000"/>
              </a:solidFill>
              <a:latin typeface="Calibri"/>
              <a:cs typeface="Calibri"/>
            </a:endParaRPr>
          </a:p>
        </p:txBody>
      </p:sp>
      <p:sp>
        <p:nvSpPr>
          <p:cNvPr id="16" name="object 16"/>
          <p:cNvSpPr/>
          <p:nvPr/>
        </p:nvSpPr>
        <p:spPr>
          <a:xfrm>
            <a:off x="213359" y="2970276"/>
            <a:ext cx="11703685" cy="3513454"/>
          </a:xfrm>
          <a:custGeom>
            <a:avLst/>
            <a:gdLst/>
            <a:ahLst/>
            <a:cxnLst/>
            <a:rect l="l" t="t" r="r" b="b"/>
            <a:pathLst>
              <a:path w="11703685" h="3513454">
                <a:moveTo>
                  <a:pt x="0" y="2118360"/>
                </a:moveTo>
                <a:lnTo>
                  <a:pt x="11703558" y="2118360"/>
                </a:lnTo>
              </a:path>
              <a:path w="11703685" h="3513454">
                <a:moveTo>
                  <a:pt x="5149469" y="3508692"/>
                </a:moveTo>
                <a:lnTo>
                  <a:pt x="5135880" y="0"/>
                </a:lnTo>
              </a:path>
              <a:path w="11703685" h="3513454">
                <a:moveTo>
                  <a:pt x="5917565" y="3513264"/>
                </a:moveTo>
                <a:lnTo>
                  <a:pt x="5903976" y="4572"/>
                </a:lnTo>
              </a:path>
            </a:pathLst>
          </a:custGeom>
          <a:ln w="12192">
            <a:solidFill>
              <a:srgbClr val="5B9BD4"/>
            </a:solidFill>
          </a:ln>
        </p:spPr>
        <p:txBody>
          <a:bodyPr wrap="square" lIns="0" tIns="0" rIns="0" bIns="0" rtlCol="0"/>
          <a:lstStyle/>
          <a:p>
            <a:endParaRPr/>
          </a:p>
        </p:txBody>
      </p:sp>
      <p:sp>
        <p:nvSpPr>
          <p:cNvPr id="17" name="object 17"/>
          <p:cNvSpPr txBox="1"/>
          <p:nvPr/>
        </p:nvSpPr>
        <p:spPr>
          <a:xfrm>
            <a:off x="6166230" y="5122786"/>
            <a:ext cx="5008245" cy="1511300"/>
          </a:xfrm>
          <a:prstGeom prst="rect">
            <a:avLst/>
          </a:prstGeom>
        </p:spPr>
        <p:txBody>
          <a:bodyPr vert="horz" wrap="square" lIns="0" tIns="97790" rIns="0" bIns="0" rtlCol="0">
            <a:spAutoFit/>
          </a:bodyPr>
          <a:lstStyle/>
          <a:p>
            <a:pPr marL="12700">
              <a:lnSpc>
                <a:spcPct val="100000"/>
              </a:lnSpc>
              <a:spcBef>
                <a:spcPts val="770"/>
              </a:spcBef>
            </a:pPr>
            <a:r>
              <a:rPr sz="1800" spc="-10" dirty="0">
                <a:latin typeface="Calibri"/>
                <a:cs typeface="Calibri"/>
              </a:rPr>
              <a:t>«Сельскохозяйственные</a:t>
            </a:r>
            <a:r>
              <a:rPr sz="1800" spc="20" dirty="0">
                <a:latin typeface="Calibri"/>
                <a:cs typeface="Calibri"/>
              </a:rPr>
              <a:t> </a:t>
            </a:r>
            <a:r>
              <a:rPr sz="1800" spc="-5" dirty="0">
                <a:latin typeface="Calibri"/>
                <a:cs typeface="Calibri"/>
              </a:rPr>
              <a:t>машины</a:t>
            </a:r>
            <a:r>
              <a:rPr sz="1800" dirty="0">
                <a:latin typeface="Calibri"/>
                <a:cs typeface="Calibri"/>
              </a:rPr>
              <a:t> и</a:t>
            </a:r>
            <a:r>
              <a:rPr sz="1800" spc="5" dirty="0">
                <a:latin typeface="Calibri"/>
                <a:cs typeface="Calibri"/>
              </a:rPr>
              <a:t> </a:t>
            </a:r>
            <a:r>
              <a:rPr sz="1800" spc="-15" dirty="0">
                <a:latin typeface="Calibri"/>
                <a:cs typeface="Calibri"/>
              </a:rPr>
              <a:t>оборудование»</a:t>
            </a:r>
            <a:endParaRPr sz="1800">
              <a:latin typeface="Calibri"/>
              <a:cs typeface="Calibri"/>
            </a:endParaRPr>
          </a:p>
          <a:p>
            <a:pPr marL="34290">
              <a:lnSpc>
                <a:spcPct val="100000"/>
              </a:lnSpc>
              <a:spcBef>
                <a:spcPts val="680"/>
              </a:spcBef>
            </a:pPr>
            <a:r>
              <a:rPr sz="1800" spc="-5" dirty="0">
                <a:latin typeface="Calibri"/>
                <a:cs typeface="Calibri"/>
              </a:rPr>
              <a:t>«Автоматизированные</a:t>
            </a:r>
            <a:r>
              <a:rPr sz="1800" spc="10" dirty="0">
                <a:latin typeface="Calibri"/>
                <a:cs typeface="Calibri"/>
              </a:rPr>
              <a:t> </a:t>
            </a:r>
            <a:r>
              <a:rPr sz="1800" spc="-10" dirty="0">
                <a:latin typeface="Calibri"/>
                <a:cs typeface="Calibri"/>
              </a:rPr>
              <a:t>системы»</a:t>
            </a:r>
            <a:endParaRPr sz="1800">
              <a:latin typeface="Calibri"/>
              <a:cs typeface="Calibri"/>
            </a:endParaRPr>
          </a:p>
          <a:p>
            <a:pPr marL="12700">
              <a:lnSpc>
                <a:spcPct val="100000"/>
              </a:lnSpc>
              <a:spcBef>
                <a:spcPts val="825"/>
              </a:spcBef>
            </a:pPr>
            <a:r>
              <a:rPr sz="1800" spc="-10" dirty="0">
                <a:latin typeface="Calibri"/>
                <a:cs typeface="Calibri"/>
              </a:rPr>
              <a:t>«Животноводство»</a:t>
            </a:r>
            <a:endParaRPr sz="1800">
              <a:latin typeface="Calibri"/>
              <a:cs typeface="Calibri"/>
            </a:endParaRPr>
          </a:p>
          <a:p>
            <a:pPr marL="34290">
              <a:lnSpc>
                <a:spcPct val="100000"/>
              </a:lnSpc>
              <a:spcBef>
                <a:spcPts val="880"/>
              </a:spcBef>
            </a:pPr>
            <a:r>
              <a:rPr sz="1800" spc="-10" dirty="0">
                <a:latin typeface="Calibri"/>
                <a:cs typeface="Calibri"/>
              </a:rPr>
              <a:t>«Растениеводство»</a:t>
            </a:r>
            <a:r>
              <a:rPr sz="1800" spc="-5" dirty="0">
                <a:latin typeface="Calibri"/>
                <a:cs typeface="Calibri"/>
              </a:rPr>
              <a:t> </a:t>
            </a:r>
            <a:r>
              <a:rPr sz="1800" dirty="0">
                <a:latin typeface="Calibri"/>
                <a:cs typeface="Calibri"/>
              </a:rPr>
              <a:t>и</a:t>
            </a:r>
            <a:r>
              <a:rPr sz="1800" spc="-5" dirty="0">
                <a:latin typeface="Calibri"/>
                <a:cs typeface="Calibri"/>
              </a:rPr>
              <a:t> </a:t>
            </a:r>
            <a:r>
              <a:rPr sz="1800" dirty="0">
                <a:latin typeface="Calibri"/>
                <a:cs typeface="Calibri"/>
              </a:rPr>
              <a:t>др.</a:t>
            </a:r>
            <a:endParaRPr sz="1800">
              <a:latin typeface="Calibri"/>
              <a:cs typeface="Calibri"/>
            </a:endParaRPr>
          </a:p>
        </p:txBody>
      </p:sp>
      <p:sp>
        <p:nvSpPr>
          <p:cNvPr id="18" name="object 18"/>
          <p:cNvSpPr txBox="1"/>
          <p:nvPr/>
        </p:nvSpPr>
        <p:spPr>
          <a:xfrm>
            <a:off x="4894834" y="2570479"/>
            <a:ext cx="1623060" cy="258404"/>
          </a:xfrm>
          <a:prstGeom prst="rect">
            <a:avLst/>
          </a:prstGeom>
        </p:spPr>
        <p:txBody>
          <a:bodyPr vert="horz" wrap="square" lIns="0" tIns="12065" rIns="0" bIns="0" rtlCol="0">
            <a:spAutoFit/>
          </a:bodyPr>
          <a:lstStyle/>
          <a:p>
            <a:pPr marL="12700">
              <a:lnSpc>
                <a:spcPct val="100000"/>
              </a:lnSpc>
              <a:spcBef>
                <a:spcPts val="95"/>
              </a:spcBef>
            </a:pPr>
            <a:r>
              <a:rPr sz="1600" spc="-25" dirty="0">
                <a:solidFill>
                  <a:srgbClr val="800000"/>
                </a:solidFill>
                <a:latin typeface="Calibri"/>
                <a:cs typeface="Calibri"/>
              </a:rPr>
              <a:t>Модули</a:t>
            </a:r>
            <a:r>
              <a:rPr sz="1600" spc="-60" dirty="0">
                <a:solidFill>
                  <a:srgbClr val="800000"/>
                </a:solidFill>
                <a:latin typeface="Calibri"/>
                <a:cs typeface="Calibri"/>
              </a:rPr>
              <a:t> </a:t>
            </a:r>
            <a:r>
              <a:rPr sz="1600" spc="-5" dirty="0">
                <a:solidFill>
                  <a:srgbClr val="800000"/>
                </a:solidFill>
                <a:latin typeface="Calibri"/>
                <a:cs typeface="Calibri"/>
              </a:rPr>
              <a:t>программ</a:t>
            </a:r>
            <a:endParaRPr sz="1600" dirty="0">
              <a:solidFill>
                <a:srgbClr val="800000"/>
              </a:solidFill>
              <a:latin typeface="Calibri"/>
              <a:cs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591413" y="810583"/>
            <a:ext cx="3046095" cy="452120"/>
          </a:xfrm>
          <a:prstGeom prst="rect">
            <a:avLst/>
          </a:prstGeom>
        </p:spPr>
        <p:txBody>
          <a:bodyPr vert="horz" wrap="square" lIns="0" tIns="12065" rIns="0" bIns="0" rtlCol="0">
            <a:spAutoFit/>
          </a:bodyPr>
          <a:lstStyle/>
          <a:p>
            <a:pPr marL="12700">
              <a:lnSpc>
                <a:spcPct val="100000"/>
              </a:lnSpc>
              <a:spcBef>
                <a:spcPts val="95"/>
              </a:spcBef>
            </a:pPr>
            <a:r>
              <a:rPr sz="2800" b="1" spc="-5" dirty="0">
                <a:solidFill>
                  <a:srgbClr val="800000"/>
                </a:solidFill>
                <a:latin typeface="Calibri"/>
                <a:cs typeface="Calibri"/>
              </a:rPr>
              <a:t>Изучение</a:t>
            </a:r>
            <a:r>
              <a:rPr sz="2800" b="1" spc="-20" dirty="0">
                <a:solidFill>
                  <a:srgbClr val="800000"/>
                </a:solidFill>
                <a:latin typeface="Calibri"/>
                <a:cs typeface="Calibri"/>
              </a:rPr>
              <a:t> </a:t>
            </a:r>
            <a:r>
              <a:rPr sz="2800" b="1" spc="-10" dirty="0">
                <a:solidFill>
                  <a:srgbClr val="800000"/>
                </a:solidFill>
                <a:latin typeface="Calibri"/>
                <a:cs typeface="Calibri"/>
              </a:rPr>
              <a:t>черчения</a:t>
            </a:r>
            <a:endParaRPr sz="2800">
              <a:solidFill>
                <a:srgbClr val="800000"/>
              </a:solidFill>
              <a:latin typeface="Calibri"/>
              <a:cs typeface="Calibri"/>
            </a:endParaRPr>
          </a:p>
        </p:txBody>
      </p:sp>
      <p:pic>
        <p:nvPicPr>
          <p:cNvPr id="3" name="object 3"/>
          <p:cNvPicPr/>
          <p:nvPr/>
        </p:nvPicPr>
        <p:blipFill>
          <a:blip r:embed="rId2" cstate="print"/>
          <a:stretch>
            <a:fillRect/>
          </a:stretch>
        </p:blipFill>
        <p:spPr>
          <a:xfrm>
            <a:off x="8994647" y="2188533"/>
            <a:ext cx="2968648" cy="1648833"/>
          </a:xfrm>
          <a:prstGeom prst="rect">
            <a:avLst/>
          </a:prstGeom>
        </p:spPr>
      </p:pic>
      <p:pic>
        <p:nvPicPr>
          <p:cNvPr id="4" name="object 4"/>
          <p:cNvPicPr/>
          <p:nvPr/>
        </p:nvPicPr>
        <p:blipFill>
          <a:blip r:embed="rId3" cstate="print"/>
          <a:stretch>
            <a:fillRect/>
          </a:stretch>
        </p:blipFill>
        <p:spPr>
          <a:xfrm>
            <a:off x="8994647" y="4105705"/>
            <a:ext cx="2963434" cy="2064927"/>
          </a:xfrm>
          <a:prstGeom prst="rect">
            <a:avLst/>
          </a:prstGeom>
        </p:spPr>
      </p:pic>
      <p:sp>
        <p:nvSpPr>
          <p:cNvPr id="5" name="object 5"/>
          <p:cNvSpPr txBox="1"/>
          <p:nvPr/>
        </p:nvSpPr>
        <p:spPr>
          <a:xfrm>
            <a:off x="6656578" y="1092199"/>
            <a:ext cx="5320030" cy="513080"/>
          </a:xfrm>
          <a:prstGeom prst="rect">
            <a:avLst/>
          </a:prstGeom>
        </p:spPr>
        <p:txBody>
          <a:bodyPr vert="horz" wrap="square" lIns="0" tIns="12065" rIns="0" bIns="0" rtlCol="0">
            <a:spAutoFit/>
          </a:bodyPr>
          <a:lstStyle/>
          <a:p>
            <a:pPr marL="12700">
              <a:lnSpc>
                <a:spcPct val="100000"/>
              </a:lnSpc>
              <a:spcBef>
                <a:spcPts val="95"/>
              </a:spcBef>
            </a:pPr>
            <a:r>
              <a:rPr lang="ru-RU" sz="1600" spc="-15" dirty="0">
                <a:solidFill>
                  <a:srgbClr val="800000"/>
                </a:solidFill>
                <a:latin typeface="Calibri"/>
                <a:cs typeface="Calibri"/>
              </a:rPr>
              <a:t>ОДНА</a:t>
            </a:r>
            <a:r>
              <a:rPr lang="ru-RU" sz="1600" dirty="0">
                <a:solidFill>
                  <a:srgbClr val="800000"/>
                </a:solidFill>
                <a:latin typeface="Calibri"/>
                <a:cs typeface="Calibri"/>
              </a:rPr>
              <a:t> </a:t>
            </a:r>
            <a:r>
              <a:rPr lang="ru-RU" sz="1600" spc="-5" dirty="0">
                <a:solidFill>
                  <a:srgbClr val="800000"/>
                </a:solidFill>
                <a:latin typeface="Calibri"/>
                <a:cs typeface="Calibri"/>
              </a:rPr>
              <a:t>ИЗ</a:t>
            </a:r>
            <a:r>
              <a:rPr lang="ru-RU" sz="1600" spc="10" dirty="0">
                <a:solidFill>
                  <a:srgbClr val="800000"/>
                </a:solidFill>
                <a:latin typeface="Calibri"/>
                <a:cs typeface="Calibri"/>
              </a:rPr>
              <a:t> </a:t>
            </a:r>
            <a:r>
              <a:rPr lang="ru-RU" sz="1600" spc="-10" dirty="0">
                <a:solidFill>
                  <a:srgbClr val="800000"/>
                </a:solidFill>
                <a:latin typeface="Calibri"/>
                <a:cs typeface="Calibri"/>
              </a:rPr>
              <a:t>САМЫХ</a:t>
            </a:r>
            <a:r>
              <a:rPr lang="ru-RU" sz="1600" spc="5" dirty="0">
                <a:solidFill>
                  <a:srgbClr val="800000"/>
                </a:solidFill>
                <a:latin typeface="Calibri"/>
                <a:cs typeface="Calibri"/>
              </a:rPr>
              <a:t> </a:t>
            </a:r>
            <a:r>
              <a:rPr lang="ru-RU" sz="1600" spc="-15" dirty="0">
                <a:solidFill>
                  <a:srgbClr val="800000"/>
                </a:solidFill>
                <a:latin typeface="Calibri"/>
                <a:cs typeface="Calibri"/>
              </a:rPr>
              <a:t>ВАЖНЫХ</a:t>
            </a:r>
            <a:r>
              <a:rPr lang="ru-RU" sz="1600" spc="20" dirty="0">
                <a:solidFill>
                  <a:srgbClr val="800000"/>
                </a:solidFill>
                <a:latin typeface="Calibri"/>
                <a:cs typeface="Calibri"/>
              </a:rPr>
              <a:t> </a:t>
            </a:r>
            <a:r>
              <a:rPr lang="ru-RU" sz="1600" spc="-30" dirty="0">
                <a:solidFill>
                  <a:srgbClr val="800000"/>
                </a:solidFill>
                <a:latin typeface="Calibri"/>
                <a:cs typeface="Calibri"/>
              </a:rPr>
              <a:t>ЗАДАЧ</a:t>
            </a:r>
            <a:r>
              <a:rPr lang="ru-RU" sz="1600" spc="5" dirty="0">
                <a:solidFill>
                  <a:srgbClr val="800000"/>
                </a:solidFill>
                <a:latin typeface="Calibri"/>
                <a:cs typeface="Calibri"/>
              </a:rPr>
              <a:t> </a:t>
            </a:r>
            <a:r>
              <a:rPr lang="ru-RU" sz="1600" spc="-10" dirty="0">
                <a:solidFill>
                  <a:srgbClr val="800000"/>
                </a:solidFill>
                <a:latin typeface="Calibri"/>
                <a:cs typeface="Calibri"/>
              </a:rPr>
              <a:t>НАШЕЙ</a:t>
            </a:r>
            <a:r>
              <a:rPr lang="ru-RU" sz="1600" spc="15" dirty="0">
                <a:solidFill>
                  <a:srgbClr val="800000"/>
                </a:solidFill>
                <a:latin typeface="Calibri"/>
                <a:cs typeface="Calibri"/>
              </a:rPr>
              <a:t> </a:t>
            </a:r>
            <a:r>
              <a:rPr lang="ru-RU" sz="1600" spc="-20" dirty="0">
                <a:solidFill>
                  <a:srgbClr val="800000"/>
                </a:solidFill>
                <a:latin typeface="Calibri"/>
                <a:cs typeface="Calibri"/>
              </a:rPr>
              <a:t>СТРАНЫ</a:t>
            </a:r>
            <a:r>
              <a:rPr lang="ru-RU" sz="1600" spc="5" dirty="0">
                <a:solidFill>
                  <a:srgbClr val="800000"/>
                </a:solidFill>
                <a:latin typeface="Calibri"/>
                <a:cs typeface="Calibri"/>
              </a:rPr>
              <a:t> </a:t>
            </a:r>
            <a:r>
              <a:rPr lang="ru-RU" sz="1600" spc="-20" dirty="0">
                <a:solidFill>
                  <a:srgbClr val="800000"/>
                </a:solidFill>
                <a:latin typeface="Calibri"/>
                <a:cs typeface="Calibri"/>
              </a:rPr>
              <a:t>СЕГОДНЯ</a:t>
            </a:r>
            <a:r>
              <a:rPr lang="ru-RU" sz="1600" spc="25" dirty="0">
                <a:solidFill>
                  <a:srgbClr val="800000"/>
                </a:solidFill>
                <a:latin typeface="Calibri"/>
                <a:cs typeface="Calibri"/>
              </a:rPr>
              <a:t> </a:t>
            </a:r>
            <a:r>
              <a:rPr lang="ru-RU" sz="1600" spc="-5" dirty="0">
                <a:solidFill>
                  <a:srgbClr val="800000"/>
                </a:solidFill>
                <a:latin typeface="Calibri"/>
                <a:cs typeface="Calibri"/>
              </a:rPr>
              <a:t>-</a:t>
            </a:r>
            <a:endParaRPr lang="ru-RU" sz="1600" dirty="0">
              <a:solidFill>
                <a:srgbClr val="800000"/>
              </a:solidFill>
              <a:latin typeface="Calibri"/>
              <a:cs typeface="Calibri"/>
            </a:endParaRPr>
          </a:p>
          <a:p>
            <a:pPr marL="12700">
              <a:lnSpc>
                <a:spcPct val="100000"/>
              </a:lnSpc>
            </a:pPr>
            <a:r>
              <a:rPr lang="ru-RU" sz="1600" spc="-15" dirty="0">
                <a:solidFill>
                  <a:srgbClr val="800000"/>
                </a:solidFill>
                <a:latin typeface="Calibri"/>
                <a:cs typeface="Calibri"/>
              </a:rPr>
              <a:t>ОБЕСПЕЧЕНИЕ</a:t>
            </a:r>
            <a:r>
              <a:rPr lang="ru-RU" sz="1600" spc="50" dirty="0">
                <a:solidFill>
                  <a:srgbClr val="800000"/>
                </a:solidFill>
                <a:latin typeface="Calibri"/>
                <a:cs typeface="Calibri"/>
              </a:rPr>
              <a:t> </a:t>
            </a:r>
            <a:r>
              <a:rPr lang="ru-RU" sz="1600" spc="-5" dirty="0">
                <a:solidFill>
                  <a:srgbClr val="800000"/>
                </a:solidFill>
                <a:latin typeface="Calibri"/>
                <a:cs typeface="Calibri"/>
              </a:rPr>
              <a:t>ЕЁ</a:t>
            </a:r>
            <a:r>
              <a:rPr lang="ru-RU" sz="1600" spc="25" dirty="0">
                <a:solidFill>
                  <a:srgbClr val="800000"/>
                </a:solidFill>
                <a:latin typeface="Calibri"/>
                <a:cs typeface="Calibri"/>
              </a:rPr>
              <a:t> </a:t>
            </a:r>
            <a:r>
              <a:rPr lang="ru-RU" sz="1600" spc="-20" dirty="0">
                <a:solidFill>
                  <a:srgbClr val="800000"/>
                </a:solidFill>
                <a:latin typeface="Calibri"/>
                <a:cs typeface="Calibri"/>
              </a:rPr>
              <a:t>ТЕХНОЛОГИЧЕСКОГО</a:t>
            </a:r>
            <a:r>
              <a:rPr lang="ru-RU" sz="1600" spc="50" dirty="0">
                <a:solidFill>
                  <a:srgbClr val="800000"/>
                </a:solidFill>
                <a:latin typeface="Calibri"/>
                <a:cs typeface="Calibri"/>
              </a:rPr>
              <a:t> </a:t>
            </a:r>
            <a:r>
              <a:rPr lang="ru-RU" sz="1600" spc="-15" dirty="0">
                <a:solidFill>
                  <a:srgbClr val="800000"/>
                </a:solidFill>
                <a:latin typeface="Calibri"/>
                <a:cs typeface="Calibri"/>
              </a:rPr>
              <a:t>СУВЕРЕНИТЕТА</a:t>
            </a:r>
            <a:endParaRPr lang="ru-RU" sz="1600" dirty="0">
              <a:solidFill>
                <a:srgbClr val="800000"/>
              </a:solidFill>
              <a:latin typeface="Calibri"/>
              <a:cs typeface="Calibri"/>
            </a:endParaRPr>
          </a:p>
        </p:txBody>
      </p:sp>
      <p:sp>
        <p:nvSpPr>
          <p:cNvPr id="6" name="object 6"/>
          <p:cNvSpPr txBox="1"/>
          <p:nvPr/>
        </p:nvSpPr>
        <p:spPr>
          <a:xfrm>
            <a:off x="1301241" y="1795399"/>
            <a:ext cx="2298700" cy="666115"/>
          </a:xfrm>
          <a:prstGeom prst="rect">
            <a:avLst/>
          </a:prstGeom>
        </p:spPr>
        <p:txBody>
          <a:bodyPr vert="horz" wrap="square" lIns="0" tIns="13335" rIns="0" bIns="0" rtlCol="0">
            <a:spAutoFit/>
          </a:bodyPr>
          <a:lstStyle/>
          <a:p>
            <a:pPr marL="12700" marR="5080">
              <a:lnSpc>
                <a:spcPct val="100000"/>
              </a:lnSpc>
              <a:spcBef>
                <a:spcPts val="105"/>
              </a:spcBef>
            </a:pPr>
            <a:r>
              <a:rPr sz="1400" b="1" spc="-5" dirty="0">
                <a:solidFill>
                  <a:srgbClr val="800000"/>
                </a:solidFill>
                <a:latin typeface="Calibri"/>
                <a:cs typeface="Calibri"/>
              </a:rPr>
              <a:t>Обеспечение</a:t>
            </a:r>
            <a:r>
              <a:rPr sz="1400" b="1" spc="-60" dirty="0">
                <a:solidFill>
                  <a:srgbClr val="800000"/>
                </a:solidFill>
                <a:latin typeface="Calibri"/>
                <a:cs typeface="Calibri"/>
              </a:rPr>
              <a:t> </a:t>
            </a:r>
            <a:r>
              <a:rPr sz="1400" b="1" spc="-5" dirty="0">
                <a:solidFill>
                  <a:srgbClr val="800000"/>
                </a:solidFill>
                <a:latin typeface="Calibri"/>
                <a:cs typeface="Calibri"/>
              </a:rPr>
              <a:t>изучение</a:t>
            </a:r>
            <a:r>
              <a:rPr sz="1400" b="1" spc="-50" dirty="0">
                <a:solidFill>
                  <a:srgbClr val="800000"/>
                </a:solidFill>
                <a:latin typeface="Calibri"/>
                <a:cs typeface="Calibri"/>
              </a:rPr>
              <a:t> </a:t>
            </a:r>
            <a:r>
              <a:rPr sz="1400" b="1" dirty="0">
                <a:solidFill>
                  <a:srgbClr val="800000"/>
                </a:solidFill>
                <a:latin typeface="Calibri"/>
                <a:cs typeface="Calibri"/>
              </a:rPr>
              <a:t>основ </a:t>
            </a:r>
            <a:r>
              <a:rPr sz="1400" b="1" spc="-300" dirty="0">
                <a:solidFill>
                  <a:srgbClr val="800000"/>
                </a:solidFill>
                <a:latin typeface="Calibri"/>
                <a:cs typeface="Calibri"/>
              </a:rPr>
              <a:t> </a:t>
            </a:r>
            <a:r>
              <a:rPr sz="1400" b="1" spc="-5" dirty="0">
                <a:solidFill>
                  <a:srgbClr val="800000"/>
                </a:solidFill>
                <a:latin typeface="Calibri"/>
                <a:cs typeface="Calibri"/>
              </a:rPr>
              <a:t>черчения</a:t>
            </a:r>
            <a:r>
              <a:rPr sz="1400" b="1" spc="-40" dirty="0">
                <a:solidFill>
                  <a:srgbClr val="800000"/>
                </a:solidFill>
                <a:latin typeface="Calibri"/>
                <a:cs typeface="Calibri"/>
              </a:rPr>
              <a:t> </a:t>
            </a:r>
            <a:r>
              <a:rPr sz="1400" b="1" spc="-5" dirty="0">
                <a:solidFill>
                  <a:srgbClr val="800000"/>
                </a:solidFill>
                <a:latin typeface="Calibri"/>
                <a:cs typeface="Calibri"/>
              </a:rPr>
              <a:t>обучающимися</a:t>
            </a:r>
            <a:endParaRPr sz="1400" dirty="0">
              <a:solidFill>
                <a:srgbClr val="800000"/>
              </a:solidFill>
              <a:latin typeface="Calibri"/>
              <a:cs typeface="Calibri"/>
            </a:endParaRPr>
          </a:p>
          <a:p>
            <a:pPr marL="12700">
              <a:lnSpc>
                <a:spcPct val="100000"/>
              </a:lnSpc>
            </a:pPr>
            <a:r>
              <a:rPr sz="1400" b="1" spc="-5" dirty="0">
                <a:solidFill>
                  <a:srgbClr val="800000"/>
                </a:solidFill>
                <a:latin typeface="Calibri"/>
                <a:cs typeface="Calibri"/>
              </a:rPr>
              <a:t>на</a:t>
            </a:r>
            <a:r>
              <a:rPr sz="1400" b="1" spc="-40" dirty="0">
                <a:solidFill>
                  <a:srgbClr val="800000"/>
                </a:solidFill>
                <a:latin typeface="Calibri"/>
                <a:cs typeface="Calibri"/>
              </a:rPr>
              <a:t> </a:t>
            </a:r>
            <a:r>
              <a:rPr sz="1400" b="1" dirty="0">
                <a:solidFill>
                  <a:srgbClr val="800000"/>
                </a:solidFill>
                <a:latin typeface="Calibri"/>
                <a:cs typeface="Calibri"/>
              </a:rPr>
              <a:t>уровне</a:t>
            </a:r>
            <a:r>
              <a:rPr sz="1400" b="1" spc="-60" dirty="0">
                <a:solidFill>
                  <a:srgbClr val="800000"/>
                </a:solidFill>
                <a:latin typeface="Calibri"/>
                <a:cs typeface="Calibri"/>
              </a:rPr>
              <a:t> </a:t>
            </a:r>
            <a:r>
              <a:rPr sz="1400" b="1" spc="-5" dirty="0">
                <a:solidFill>
                  <a:srgbClr val="800000"/>
                </a:solidFill>
                <a:latin typeface="Calibri"/>
                <a:cs typeface="Calibri"/>
              </a:rPr>
              <a:t>ООО</a:t>
            </a:r>
            <a:endParaRPr sz="1400" dirty="0">
              <a:solidFill>
                <a:srgbClr val="800000"/>
              </a:solidFill>
              <a:latin typeface="Calibri"/>
              <a:cs typeface="Calibri"/>
            </a:endParaRPr>
          </a:p>
        </p:txBody>
      </p:sp>
      <p:sp>
        <p:nvSpPr>
          <p:cNvPr id="7" name="object 7"/>
          <p:cNvSpPr txBox="1"/>
          <p:nvPr/>
        </p:nvSpPr>
        <p:spPr>
          <a:xfrm>
            <a:off x="523138" y="2742692"/>
            <a:ext cx="3402329" cy="1521570"/>
          </a:xfrm>
          <a:prstGeom prst="rect">
            <a:avLst/>
          </a:prstGeom>
        </p:spPr>
        <p:txBody>
          <a:bodyPr vert="horz" wrap="square" lIns="0" tIns="13335" rIns="0" bIns="0" rtlCol="0">
            <a:spAutoFit/>
          </a:bodyPr>
          <a:lstStyle/>
          <a:p>
            <a:pPr marL="12700" marR="90170">
              <a:lnSpc>
                <a:spcPct val="100000"/>
              </a:lnSpc>
              <a:spcBef>
                <a:spcPts val="105"/>
              </a:spcBef>
            </a:pPr>
            <a:r>
              <a:rPr sz="1400" b="1" dirty="0">
                <a:latin typeface="Calibri"/>
                <a:cs typeface="Calibri"/>
              </a:rPr>
              <a:t>В</a:t>
            </a:r>
            <a:r>
              <a:rPr sz="1400" b="1" spc="-5" dirty="0">
                <a:latin typeface="Calibri"/>
                <a:cs typeface="Calibri"/>
              </a:rPr>
              <a:t> рамках</a:t>
            </a:r>
            <a:r>
              <a:rPr sz="1400" b="1" spc="10" dirty="0">
                <a:latin typeface="Calibri"/>
                <a:cs typeface="Calibri"/>
              </a:rPr>
              <a:t> </a:t>
            </a:r>
            <a:r>
              <a:rPr sz="1400" b="1" spc="-10" dirty="0">
                <a:latin typeface="Calibri"/>
                <a:cs typeface="Calibri"/>
              </a:rPr>
              <a:t>обязательного</a:t>
            </a:r>
            <a:r>
              <a:rPr sz="1400" b="1" spc="-30" dirty="0">
                <a:latin typeface="Calibri"/>
                <a:cs typeface="Calibri"/>
              </a:rPr>
              <a:t> </a:t>
            </a:r>
            <a:r>
              <a:rPr sz="1400" b="1" spc="-5" dirty="0">
                <a:latin typeface="Calibri"/>
                <a:cs typeface="Calibri"/>
              </a:rPr>
              <a:t>изучения</a:t>
            </a:r>
            <a:r>
              <a:rPr sz="1400" b="1" spc="10" dirty="0">
                <a:latin typeface="Calibri"/>
                <a:cs typeface="Calibri"/>
              </a:rPr>
              <a:t> </a:t>
            </a:r>
            <a:r>
              <a:rPr sz="1400" b="1" spc="-5" dirty="0">
                <a:latin typeface="Calibri"/>
                <a:cs typeface="Calibri"/>
              </a:rPr>
              <a:t>учебного </a:t>
            </a:r>
            <a:r>
              <a:rPr sz="1400" b="1" spc="-300" dirty="0">
                <a:latin typeface="Calibri"/>
                <a:cs typeface="Calibri"/>
              </a:rPr>
              <a:t> </a:t>
            </a:r>
            <a:r>
              <a:rPr sz="1400" b="1" spc="-5" dirty="0">
                <a:latin typeface="Calibri"/>
                <a:cs typeface="Calibri"/>
              </a:rPr>
              <a:t>предмета</a:t>
            </a:r>
            <a:r>
              <a:rPr sz="1400" b="1" spc="5" dirty="0">
                <a:latin typeface="Calibri"/>
                <a:cs typeface="Calibri"/>
              </a:rPr>
              <a:t> </a:t>
            </a:r>
            <a:r>
              <a:rPr sz="1400" b="1" spc="-35" dirty="0">
                <a:latin typeface="Calibri"/>
                <a:cs typeface="Calibri"/>
              </a:rPr>
              <a:t>«Труд</a:t>
            </a:r>
            <a:r>
              <a:rPr sz="1400" b="1" dirty="0">
                <a:latin typeface="Calibri"/>
                <a:cs typeface="Calibri"/>
              </a:rPr>
              <a:t> </a:t>
            </a:r>
            <a:r>
              <a:rPr sz="1400" b="1" spc="-10" dirty="0">
                <a:latin typeface="Calibri"/>
                <a:cs typeface="Calibri"/>
              </a:rPr>
              <a:t>(технология)»</a:t>
            </a:r>
            <a:r>
              <a:rPr sz="1400" b="1" spc="-20" dirty="0">
                <a:latin typeface="Calibri"/>
                <a:cs typeface="Calibri"/>
              </a:rPr>
              <a:t> </a:t>
            </a:r>
            <a:r>
              <a:rPr sz="1400" b="1" dirty="0">
                <a:latin typeface="Calibri"/>
                <a:cs typeface="Calibri"/>
              </a:rPr>
              <a:t>на</a:t>
            </a:r>
            <a:r>
              <a:rPr sz="1400" b="1" spc="-5" dirty="0">
                <a:latin typeface="Calibri"/>
                <a:cs typeface="Calibri"/>
              </a:rPr>
              <a:t> уровне </a:t>
            </a:r>
            <a:r>
              <a:rPr sz="1400" b="1" dirty="0">
                <a:latin typeface="Calibri"/>
                <a:cs typeface="Calibri"/>
              </a:rPr>
              <a:t> </a:t>
            </a:r>
            <a:r>
              <a:rPr sz="1400" b="1" spc="-5" dirty="0">
                <a:latin typeface="Calibri"/>
                <a:cs typeface="Calibri"/>
              </a:rPr>
              <a:t>основного</a:t>
            </a:r>
            <a:r>
              <a:rPr sz="1400" b="1" spc="-45" dirty="0">
                <a:latin typeface="Calibri"/>
                <a:cs typeface="Calibri"/>
              </a:rPr>
              <a:t> </a:t>
            </a:r>
            <a:r>
              <a:rPr sz="1400" b="1" spc="-5" dirty="0">
                <a:latin typeface="Calibri"/>
                <a:cs typeface="Calibri"/>
              </a:rPr>
              <a:t>общего</a:t>
            </a:r>
            <a:r>
              <a:rPr sz="1400" b="1" dirty="0">
                <a:latin typeface="Calibri"/>
                <a:cs typeface="Calibri"/>
              </a:rPr>
              <a:t> </a:t>
            </a:r>
            <a:r>
              <a:rPr sz="1400" b="1" spc="-5" dirty="0">
                <a:latin typeface="Calibri"/>
                <a:cs typeface="Calibri"/>
              </a:rPr>
              <a:t>образования</a:t>
            </a:r>
            <a:endParaRPr sz="1400" b="1" dirty="0">
              <a:latin typeface="Calibri"/>
              <a:cs typeface="Calibri"/>
            </a:endParaRPr>
          </a:p>
          <a:p>
            <a:pPr marL="12700" marR="5080">
              <a:lnSpc>
                <a:spcPct val="100000"/>
              </a:lnSpc>
            </a:pPr>
            <a:r>
              <a:rPr sz="1400" b="1" spc="-10" dirty="0">
                <a:latin typeface="Calibri"/>
                <a:cs typeface="Calibri"/>
              </a:rPr>
              <a:t>предусмотрено</a:t>
            </a:r>
            <a:r>
              <a:rPr sz="1400" b="1" dirty="0">
                <a:latin typeface="Calibri"/>
                <a:cs typeface="Calibri"/>
              </a:rPr>
              <a:t> </a:t>
            </a:r>
            <a:r>
              <a:rPr sz="1400" b="1" spc="-5" dirty="0">
                <a:latin typeface="Calibri"/>
                <a:cs typeface="Calibri"/>
              </a:rPr>
              <a:t>освоение обучающимися </a:t>
            </a:r>
            <a:r>
              <a:rPr sz="1400" b="1" dirty="0">
                <a:latin typeface="Calibri"/>
                <a:cs typeface="Calibri"/>
              </a:rPr>
              <a:t> </a:t>
            </a:r>
            <a:r>
              <a:rPr sz="1400" b="1" spc="-20" dirty="0">
                <a:latin typeface="Calibri"/>
                <a:cs typeface="Calibri"/>
              </a:rPr>
              <a:t>модуля </a:t>
            </a:r>
            <a:r>
              <a:rPr sz="1400" b="1" spc="-5" dirty="0">
                <a:latin typeface="Calibri"/>
                <a:cs typeface="Calibri"/>
              </a:rPr>
              <a:t>«Компьютерная графика. </a:t>
            </a:r>
            <a:r>
              <a:rPr sz="1400" b="1" dirty="0">
                <a:latin typeface="Calibri"/>
                <a:cs typeface="Calibri"/>
              </a:rPr>
              <a:t>Черчение» </a:t>
            </a:r>
            <a:r>
              <a:rPr sz="1400" b="1" spc="-305" dirty="0">
                <a:latin typeface="Calibri"/>
                <a:cs typeface="Calibri"/>
              </a:rPr>
              <a:t> </a:t>
            </a:r>
            <a:r>
              <a:rPr sz="1400" b="1" spc="-5" dirty="0">
                <a:latin typeface="Calibri"/>
                <a:cs typeface="Calibri"/>
              </a:rPr>
              <a:t>(расширено</a:t>
            </a:r>
            <a:r>
              <a:rPr sz="1400" b="1" spc="15" dirty="0">
                <a:latin typeface="Calibri"/>
                <a:cs typeface="Calibri"/>
              </a:rPr>
              <a:t> </a:t>
            </a:r>
            <a:r>
              <a:rPr sz="1400" b="1" spc="-10" dirty="0">
                <a:latin typeface="Calibri"/>
                <a:cs typeface="Calibri"/>
              </a:rPr>
              <a:t>содержание</a:t>
            </a:r>
            <a:r>
              <a:rPr sz="1400" b="1" dirty="0">
                <a:latin typeface="Calibri"/>
                <a:cs typeface="Calibri"/>
              </a:rPr>
              <a:t> </a:t>
            </a:r>
            <a:r>
              <a:rPr sz="1400" b="1" spc="-20" dirty="0">
                <a:latin typeface="Calibri"/>
                <a:cs typeface="Calibri"/>
              </a:rPr>
              <a:t>модуля)</a:t>
            </a:r>
            <a:endParaRPr sz="1400" b="1" dirty="0">
              <a:latin typeface="Calibri"/>
              <a:cs typeface="Calibri"/>
            </a:endParaRPr>
          </a:p>
        </p:txBody>
      </p:sp>
      <p:sp>
        <p:nvSpPr>
          <p:cNvPr id="8" name="object 8"/>
          <p:cNvSpPr txBox="1"/>
          <p:nvPr/>
        </p:nvSpPr>
        <p:spPr>
          <a:xfrm>
            <a:off x="5336285" y="1795399"/>
            <a:ext cx="2075180" cy="666115"/>
          </a:xfrm>
          <a:prstGeom prst="rect">
            <a:avLst/>
          </a:prstGeom>
        </p:spPr>
        <p:txBody>
          <a:bodyPr vert="horz" wrap="square" lIns="0" tIns="13335" rIns="0" bIns="0" rtlCol="0">
            <a:spAutoFit/>
          </a:bodyPr>
          <a:lstStyle/>
          <a:p>
            <a:pPr marL="12700" marR="5080">
              <a:lnSpc>
                <a:spcPct val="100000"/>
              </a:lnSpc>
              <a:spcBef>
                <a:spcPts val="105"/>
              </a:spcBef>
            </a:pPr>
            <a:r>
              <a:rPr sz="1400" b="1" spc="-5" dirty="0">
                <a:solidFill>
                  <a:srgbClr val="800000"/>
                </a:solidFill>
                <a:latin typeface="Calibri"/>
                <a:cs typeface="Calibri"/>
              </a:rPr>
              <a:t>Учебный</a:t>
            </a:r>
            <a:r>
              <a:rPr sz="1400" b="1" spc="-55" dirty="0">
                <a:solidFill>
                  <a:srgbClr val="800000"/>
                </a:solidFill>
                <a:latin typeface="Calibri"/>
                <a:cs typeface="Calibri"/>
              </a:rPr>
              <a:t> </a:t>
            </a:r>
            <a:r>
              <a:rPr sz="1400" b="1" dirty="0">
                <a:solidFill>
                  <a:srgbClr val="800000"/>
                </a:solidFill>
                <a:latin typeface="Calibri"/>
                <a:cs typeface="Calibri"/>
              </a:rPr>
              <a:t>курс</a:t>
            </a:r>
            <a:r>
              <a:rPr sz="1400" b="1" spc="-45" dirty="0">
                <a:solidFill>
                  <a:srgbClr val="800000"/>
                </a:solidFill>
                <a:latin typeface="Calibri"/>
                <a:cs typeface="Calibri"/>
              </a:rPr>
              <a:t> </a:t>
            </a:r>
            <a:r>
              <a:rPr sz="1400" b="1" spc="-5" dirty="0">
                <a:solidFill>
                  <a:srgbClr val="800000"/>
                </a:solidFill>
                <a:latin typeface="Calibri"/>
                <a:cs typeface="Calibri"/>
              </a:rPr>
              <a:t>«Черчение» </a:t>
            </a:r>
            <a:r>
              <a:rPr sz="1400" b="1" spc="-300" dirty="0">
                <a:solidFill>
                  <a:srgbClr val="800000"/>
                </a:solidFill>
                <a:latin typeface="Calibri"/>
                <a:cs typeface="Calibri"/>
              </a:rPr>
              <a:t> </a:t>
            </a:r>
            <a:r>
              <a:rPr sz="1400" b="1" spc="-5" dirty="0">
                <a:solidFill>
                  <a:srgbClr val="800000"/>
                </a:solidFill>
                <a:latin typeface="Calibri"/>
                <a:cs typeface="Calibri"/>
              </a:rPr>
              <a:t>(10-11 </a:t>
            </a:r>
            <a:r>
              <a:rPr sz="1400" b="1" dirty="0">
                <a:solidFill>
                  <a:srgbClr val="800000"/>
                </a:solidFill>
                <a:latin typeface="Calibri"/>
                <a:cs typeface="Calibri"/>
              </a:rPr>
              <a:t>кл., </a:t>
            </a:r>
            <a:r>
              <a:rPr sz="1400" b="1" spc="-5" dirty="0">
                <a:solidFill>
                  <a:srgbClr val="800000"/>
                </a:solidFill>
                <a:latin typeface="Calibri"/>
                <a:cs typeface="Calibri"/>
              </a:rPr>
              <a:t>инженерный </a:t>
            </a:r>
            <a:r>
              <a:rPr sz="1400" b="1" dirty="0">
                <a:solidFill>
                  <a:srgbClr val="800000"/>
                </a:solidFill>
                <a:latin typeface="Calibri"/>
                <a:cs typeface="Calibri"/>
              </a:rPr>
              <a:t> </a:t>
            </a:r>
            <a:r>
              <a:rPr sz="1400" b="1" spc="-5" dirty="0">
                <a:solidFill>
                  <a:srgbClr val="800000"/>
                </a:solidFill>
                <a:latin typeface="Calibri"/>
                <a:cs typeface="Calibri"/>
              </a:rPr>
              <a:t>(технологический)</a:t>
            </a:r>
            <a:endParaRPr sz="1400" dirty="0">
              <a:solidFill>
                <a:srgbClr val="800000"/>
              </a:solidFill>
              <a:latin typeface="Calibri"/>
              <a:cs typeface="Calibri"/>
            </a:endParaRPr>
          </a:p>
        </p:txBody>
      </p:sp>
      <p:sp>
        <p:nvSpPr>
          <p:cNvPr id="9" name="object 9"/>
          <p:cNvSpPr txBox="1"/>
          <p:nvPr/>
        </p:nvSpPr>
        <p:spPr>
          <a:xfrm>
            <a:off x="4489196" y="2725038"/>
            <a:ext cx="4432935" cy="2167901"/>
          </a:xfrm>
          <a:prstGeom prst="rect">
            <a:avLst/>
          </a:prstGeom>
        </p:spPr>
        <p:txBody>
          <a:bodyPr vert="horz" wrap="square" lIns="0" tIns="13335" rIns="0" bIns="0" rtlCol="0">
            <a:spAutoFit/>
          </a:bodyPr>
          <a:lstStyle/>
          <a:p>
            <a:pPr marL="12700">
              <a:lnSpc>
                <a:spcPct val="100000"/>
              </a:lnSpc>
              <a:spcBef>
                <a:spcPts val="105"/>
              </a:spcBef>
            </a:pPr>
            <a:r>
              <a:rPr sz="1400" b="1" spc="-5" dirty="0">
                <a:latin typeface="Calibri"/>
                <a:cs typeface="Calibri"/>
              </a:rPr>
              <a:t>На</a:t>
            </a:r>
            <a:r>
              <a:rPr sz="1400" b="1" dirty="0">
                <a:latin typeface="Calibri"/>
                <a:cs typeface="Calibri"/>
              </a:rPr>
              <a:t> </a:t>
            </a:r>
            <a:r>
              <a:rPr sz="1400" b="1" spc="-5" dirty="0">
                <a:latin typeface="Calibri"/>
                <a:cs typeface="Calibri"/>
              </a:rPr>
              <a:t>федеральном</a:t>
            </a:r>
            <a:r>
              <a:rPr sz="1400" b="1" spc="15" dirty="0">
                <a:latin typeface="Calibri"/>
                <a:cs typeface="Calibri"/>
              </a:rPr>
              <a:t> </a:t>
            </a:r>
            <a:r>
              <a:rPr sz="1400" b="1" spc="-5" dirty="0">
                <a:latin typeface="Calibri"/>
                <a:cs typeface="Calibri"/>
              </a:rPr>
              <a:t>уровне</a:t>
            </a:r>
            <a:r>
              <a:rPr sz="1400" b="1" dirty="0">
                <a:latin typeface="Calibri"/>
                <a:cs typeface="Calibri"/>
              </a:rPr>
              <a:t> </a:t>
            </a:r>
            <a:r>
              <a:rPr sz="1400" b="1" spc="-10" dirty="0">
                <a:latin typeface="Calibri"/>
                <a:cs typeface="Calibri"/>
              </a:rPr>
              <a:t>осуществляется</a:t>
            </a:r>
            <a:r>
              <a:rPr sz="1400" b="1" spc="-20" dirty="0">
                <a:latin typeface="Calibri"/>
                <a:cs typeface="Calibri"/>
              </a:rPr>
              <a:t> </a:t>
            </a:r>
            <a:r>
              <a:rPr sz="1400" b="1" spc="-10" dirty="0">
                <a:latin typeface="Calibri"/>
                <a:cs typeface="Calibri"/>
              </a:rPr>
              <a:t>разработка</a:t>
            </a:r>
            <a:endParaRPr sz="1400" b="1" dirty="0">
              <a:latin typeface="Calibri"/>
              <a:cs typeface="Calibri"/>
            </a:endParaRPr>
          </a:p>
          <a:p>
            <a:pPr marL="12700">
              <a:lnSpc>
                <a:spcPct val="100000"/>
              </a:lnSpc>
            </a:pPr>
            <a:r>
              <a:rPr sz="1400" b="1" spc="-5" dirty="0">
                <a:latin typeface="Calibri"/>
                <a:cs typeface="Calibri"/>
              </a:rPr>
              <a:t>программы</a:t>
            </a:r>
            <a:r>
              <a:rPr sz="1400" b="1" spc="5" dirty="0">
                <a:latin typeface="Calibri"/>
                <a:cs typeface="Calibri"/>
              </a:rPr>
              <a:t> </a:t>
            </a:r>
            <a:r>
              <a:rPr sz="1400" b="1" spc="-5" dirty="0">
                <a:latin typeface="Calibri"/>
                <a:cs typeface="Calibri"/>
              </a:rPr>
              <a:t>учебного</a:t>
            </a:r>
            <a:r>
              <a:rPr sz="1400" b="1" spc="5" dirty="0">
                <a:latin typeface="Calibri"/>
                <a:cs typeface="Calibri"/>
              </a:rPr>
              <a:t> </a:t>
            </a:r>
            <a:r>
              <a:rPr sz="1400" b="1" spc="-5" dirty="0">
                <a:latin typeface="Calibri"/>
                <a:cs typeface="Calibri"/>
              </a:rPr>
              <a:t>курса</a:t>
            </a:r>
            <a:r>
              <a:rPr sz="1400" b="1" spc="15" dirty="0">
                <a:latin typeface="Calibri"/>
                <a:cs typeface="Calibri"/>
              </a:rPr>
              <a:t> </a:t>
            </a:r>
            <a:r>
              <a:rPr sz="1400" b="1" spc="-5" dirty="0">
                <a:latin typeface="Calibri"/>
                <a:cs typeface="Calibri"/>
              </a:rPr>
              <a:t>«Черчение»</a:t>
            </a:r>
            <a:r>
              <a:rPr sz="1400" b="1" dirty="0">
                <a:latin typeface="Calibri"/>
                <a:cs typeface="Calibri"/>
              </a:rPr>
              <a:t> </a:t>
            </a:r>
            <a:r>
              <a:rPr sz="1400" b="1" spc="-5" dirty="0">
                <a:latin typeface="Calibri"/>
                <a:cs typeface="Calibri"/>
              </a:rPr>
              <a:t>для</a:t>
            </a:r>
            <a:r>
              <a:rPr sz="1400" b="1" spc="-10" dirty="0">
                <a:latin typeface="Calibri"/>
                <a:cs typeface="Calibri"/>
              </a:rPr>
              <a:t> </a:t>
            </a:r>
            <a:r>
              <a:rPr sz="1400" b="1" spc="-5" dirty="0">
                <a:latin typeface="Calibri"/>
                <a:cs typeface="Calibri"/>
              </a:rPr>
              <a:t>обучающихся</a:t>
            </a:r>
            <a:endParaRPr sz="1400" b="1" dirty="0">
              <a:latin typeface="Calibri"/>
              <a:cs typeface="Calibri"/>
            </a:endParaRPr>
          </a:p>
          <a:p>
            <a:pPr marL="12700">
              <a:lnSpc>
                <a:spcPct val="100000"/>
              </a:lnSpc>
            </a:pPr>
            <a:r>
              <a:rPr sz="1400" b="1" dirty="0">
                <a:latin typeface="Calibri"/>
                <a:cs typeface="Calibri"/>
              </a:rPr>
              <a:t>10-11</a:t>
            </a:r>
            <a:r>
              <a:rPr sz="1400" b="1" spc="-10" dirty="0">
                <a:latin typeface="Calibri"/>
                <a:cs typeface="Calibri"/>
              </a:rPr>
              <a:t> </a:t>
            </a:r>
            <a:r>
              <a:rPr sz="1400" b="1" dirty="0">
                <a:latin typeface="Calibri"/>
                <a:cs typeface="Calibri"/>
              </a:rPr>
              <a:t>кл.,</a:t>
            </a:r>
            <a:r>
              <a:rPr sz="1400" b="1" spc="-30" dirty="0">
                <a:latin typeface="Calibri"/>
                <a:cs typeface="Calibri"/>
              </a:rPr>
              <a:t> </a:t>
            </a:r>
            <a:r>
              <a:rPr sz="1400" b="1" spc="-5" dirty="0">
                <a:latin typeface="Calibri"/>
                <a:cs typeface="Calibri"/>
              </a:rPr>
              <a:t>осваивающих технологический </a:t>
            </a:r>
            <a:r>
              <a:rPr sz="1400" b="1" dirty="0">
                <a:latin typeface="Calibri"/>
                <a:cs typeface="Calibri"/>
              </a:rPr>
              <a:t>(инженерный)</a:t>
            </a:r>
          </a:p>
          <a:p>
            <a:pPr marL="12700">
              <a:lnSpc>
                <a:spcPct val="100000"/>
              </a:lnSpc>
            </a:pPr>
            <a:r>
              <a:rPr sz="1400" b="1" spc="-5" dirty="0">
                <a:latin typeface="Calibri"/>
                <a:cs typeface="Calibri"/>
              </a:rPr>
              <a:t>профиль.</a:t>
            </a:r>
            <a:endParaRPr sz="1400" b="1" dirty="0">
              <a:latin typeface="Calibri"/>
              <a:cs typeface="Calibri"/>
            </a:endParaRPr>
          </a:p>
          <a:p>
            <a:pPr marL="12700">
              <a:lnSpc>
                <a:spcPct val="100000"/>
              </a:lnSpc>
            </a:pPr>
            <a:r>
              <a:rPr sz="1400" b="1" spc="-5" dirty="0">
                <a:latin typeface="Calibri"/>
                <a:cs typeface="Calibri"/>
              </a:rPr>
              <a:t>Срок</a:t>
            </a:r>
            <a:r>
              <a:rPr sz="1400" b="1" spc="5" dirty="0">
                <a:latin typeface="Calibri"/>
                <a:cs typeface="Calibri"/>
              </a:rPr>
              <a:t> </a:t>
            </a:r>
            <a:r>
              <a:rPr sz="1400" b="1" spc="-5" dirty="0">
                <a:latin typeface="Calibri"/>
                <a:cs typeface="Calibri"/>
              </a:rPr>
              <a:t>разработки</a:t>
            </a:r>
            <a:r>
              <a:rPr sz="1400" b="1" spc="15" dirty="0">
                <a:latin typeface="Calibri"/>
                <a:cs typeface="Calibri"/>
              </a:rPr>
              <a:t> </a:t>
            </a:r>
            <a:r>
              <a:rPr sz="1400" b="1" spc="-5" dirty="0">
                <a:latin typeface="Calibri"/>
                <a:cs typeface="Calibri"/>
              </a:rPr>
              <a:t>программы</a:t>
            </a:r>
            <a:r>
              <a:rPr sz="1400" b="1" spc="10" dirty="0">
                <a:latin typeface="Calibri"/>
                <a:cs typeface="Calibri"/>
              </a:rPr>
              <a:t> </a:t>
            </a:r>
            <a:r>
              <a:rPr sz="1400" b="1" dirty="0">
                <a:latin typeface="Calibri"/>
                <a:cs typeface="Calibri"/>
              </a:rPr>
              <a:t>-</a:t>
            </a:r>
            <a:r>
              <a:rPr sz="1400" b="1" spc="-15" dirty="0">
                <a:latin typeface="Calibri"/>
                <a:cs typeface="Calibri"/>
              </a:rPr>
              <a:t> </a:t>
            </a:r>
            <a:r>
              <a:rPr sz="1400" b="1" spc="-5" dirty="0">
                <a:latin typeface="Calibri"/>
                <a:cs typeface="Calibri"/>
              </a:rPr>
              <a:t>II</a:t>
            </a:r>
            <a:r>
              <a:rPr sz="1400" b="1" dirty="0">
                <a:latin typeface="Calibri"/>
                <a:cs typeface="Calibri"/>
              </a:rPr>
              <a:t> </a:t>
            </a:r>
            <a:r>
              <a:rPr sz="1400" b="1" spc="-5" dirty="0">
                <a:latin typeface="Calibri"/>
                <a:cs typeface="Calibri"/>
              </a:rPr>
              <a:t>квартал</a:t>
            </a:r>
            <a:r>
              <a:rPr sz="1400" b="1" spc="-10" dirty="0">
                <a:latin typeface="Calibri"/>
                <a:cs typeface="Calibri"/>
              </a:rPr>
              <a:t> </a:t>
            </a:r>
            <a:r>
              <a:rPr sz="1400" b="1" spc="-5" dirty="0">
                <a:latin typeface="Calibri"/>
                <a:cs typeface="Calibri"/>
              </a:rPr>
              <a:t>2024</a:t>
            </a:r>
            <a:r>
              <a:rPr sz="1400" b="1" spc="10" dirty="0">
                <a:latin typeface="Calibri"/>
                <a:cs typeface="Calibri"/>
              </a:rPr>
              <a:t> </a:t>
            </a:r>
            <a:r>
              <a:rPr sz="1400" b="1" spc="-35" dirty="0">
                <a:latin typeface="Calibri"/>
                <a:cs typeface="Calibri"/>
              </a:rPr>
              <a:t>г.</a:t>
            </a:r>
            <a:endParaRPr sz="1400" b="1" dirty="0">
              <a:latin typeface="Calibri"/>
              <a:cs typeface="Calibri"/>
            </a:endParaRPr>
          </a:p>
          <a:p>
            <a:pPr marL="12700" marR="193675">
              <a:lnSpc>
                <a:spcPct val="100000"/>
              </a:lnSpc>
            </a:pPr>
            <a:r>
              <a:rPr sz="1400" b="1" dirty="0">
                <a:latin typeface="Calibri"/>
                <a:cs typeface="Calibri"/>
              </a:rPr>
              <a:t>С 1</a:t>
            </a:r>
            <a:r>
              <a:rPr sz="1400" b="1" spc="-10" dirty="0">
                <a:latin typeface="Calibri"/>
                <a:cs typeface="Calibri"/>
              </a:rPr>
              <a:t> </a:t>
            </a:r>
            <a:r>
              <a:rPr sz="1400" b="1" spc="-5" dirty="0">
                <a:latin typeface="Calibri"/>
                <a:cs typeface="Calibri"/>
              </a:rPr>
              <a:t>сентября</a:t>
            </a:r>
            <a:r>
              <a:rPr sz="1400" b="1" dirty="0">
                <a:latin typeface="Calibri"/>
                <a:cs typeface="Calibri"/>
              </a:rPr>
              <a:t> </a:t>
            </a:r>
            <a:r>
              <a:rPr sz="1400" b="1" spc="-5" dirty="0">
                <a:latin typeface="Calibri"/>
                <a:cs typeface="Calibri"/>
              </a:rPr>
              <a:t>2024 </a:t>
            </a:r>
            <a:r>
              <a:rPr sz="1400" b="1" spc="-35" dirty="0">
                <a:latin typeface="Calibri"/>
                <a:cs typeface="Calibri"/>
              </a:rPr>
              <a:t>г.</a:t>
            </a:r>
            <a:r>
              <a:rPr sz="1400" b="1" spc="-5" dirty="0">
                <a:latin typeface="Calibri"/>
                <a:cs typeface="Calibri"/>
              </a:rPr>
              <a:t> данный</a:t>
            </a:r>
            <a:r>
              <a:rPr sz="1400" b="1" spc="-10" dirty="0">
                <a:latin typeface="Calibri"/>
                <a:cs typeface="Calibri"/>
              </a:rPr>
              <a:t> </a:t>
            </a:r>
            <a:r>
              <a:rPr sz="1400" b="1" dirty="0">
                <a:latin typeface="Calibri"/>
                <a:cs typeface="Calibri"/>
              </a:rPr>
              <a:t>учебный</a:t>
            </a:r>
            <a:r>
              <a:rPr sz="1400" b="1" spc="15" dirty="0">
                <a:latin typeface="Calibri"/>
                <a:cs typeface="Calibri"/>
              </a:rPr>
              <a:t> </a:t>
            </a:r>
            <a:r>
              <a:rPr sz="1400" b="1" spc="-5" dirty="0">
                <a:latin typeface="Calibri"/>
                <a:cs typeface="Calibri"/>
              </a:rPr>
              <a:t>курс</a:t>
            </a:r>
            <a:r>
              <a:rPr sz="1400" b="1" dirty="0">
                <a:latin typeface="Calibri"/>
                <a:cs typeface="Calibri"/>
              </a:rPr>
              <a:t> </a:t>
            </a:r>
            <a:r>
              <a:rPr sz="1400" b="1" spc="-10" dirty="0">
                <a:latin typeface="Calibri"/>
                <a:cs typeface="Calibri"/>
              </a:rPr>
              <a:t>должен</a:t>
            </a:r>
            <a:r>
              <a:rPr sz="1400" b="1" spc="-40" dirty="0">
                <a:latin typeface="Calibri"/>
                <a:cs typeface="Calibri"/>
              </a:rPr>
              <a:t> </a:t>
            </a:r>
            <a:r>
              <a:rPr sz="1400" b="1" dirty="0">
                <a:latin typeface="Calibri"/>
                <a:cs typeface="Calibri"/>
              </a:rPr>
              <a:t>быть </a:t>
            </a:r>
            <a:r>
              <a:rPr sz="1400" b="1" spc="-300" dirty="0">
                <a:latin typeface="Calibri"/>
                <a:cs typeface="Calibri"/>
              </a:rPr>
              <a:t> </a:t>
            </a:r>
            <a:r>
              <a:rPr sz="1400" b="1" dirty="0">
                <a:latin typeface="Calibri"/>
                <a:cs typeface="Calibri"/>
              </a:rPr>
              <a:t>включен</a:t>
            </a:r>
            <a:r>
              <a:rPr sz="1400" b="1" spc="-5" dirty="0">
                <a:latin typeface="Calibri"/>
                <a:cs typeface="Calibri"/>
              </a:rPr>
              <a:t> </a:t>
            </a:r>
            <a:r>
              <a:rPr sz="1400" b="1" dirty="0">
                <a:latin typeface="Calibri"/>
                <a:cs typeface="Calibri"/>
              </a:rPr>
              <a:t>в вариативную</a:t>
            </a:r>
            <a:r>
              <a:rPr sz="1400" b="1" spc="10" dirty="0">
                <a:latin typeface="Calibri"/>
                <a:cs typeface="Calibri"/>
              </a:rPr>
              <a:t> </a:t>
            </a:r>
            <a:r>
              <a:rPr sz="1400" b="1" spc="-5" dirty="0">
                <a:latin typeface="Calibri"/>
                <a:cs typeface="Calibri"/>
              </a:rPr>
              <a:t>часть</a:t>
            </a:r>
            <a:r>
              <a:rPr sz="1400" b="1" spc="-10" dirty="0">
                <a:latin typeface="Calibri"/>
                <a:cs typeface="Calibri"/>
              </a:rPr>
              <a:t> </a:t>
            </a:r>
            <a:r>
              <a:rPr sz="1400" b="1" spc="-5" dirty="0">
                <a:latin typeface="Calibri"/>
                <a:cs typeface="Calibri"/>
              </a:rPr>
              <a:t>УП</a:t>
            </a:r>
            <a:r>
              <a:rPr sz="1400" b="1" spc="-15" dirty="0">
                <a:latin typeface="Calibri"/>
                <a:cs typeface="Calibri"/>
              </a:rPr>
              <a:t> </a:t>
            </a:r>
            <a:r>
              <a:rPr sz="1400" b="1" spc="-10" dirty="0">
                <a:latin typeface="Calibri"/>
                <a:cs typeface="Calibri"/>
              </a:rPr>
              <a:t>технологического</a:t>
            </a:r>
            <a:endParaRPr sz="1400" b="1" dirty="0">
              <a:latin typeface="Calibri"/>
              <a:cs typeface="Calibri"/>
            </a:endParaRPr>
          </a:p>
          <a:p>
            <a:pPr marL="12700">
              <a:lnSpc>
                <a:spcPct val="100000"/>
              </a:lnSpc>
            </a:pPr>
            <a:r>
              <a:rPr sz="1400" b="1" spc="-5" dirty="0">
                <a:latin typeface="Calibri"/>
                <a:cs typeface="Calibri"/>
              </a:rPr>
              <a:t>(инженерного)</a:t>
            </a:r>
            <a:r>
              <a:rPr sz="1400" b="1" spc="270" dirty="0">
                <a:latin typeface="Calibri"/>
                <a:cs typeface="Calibri"/>
              </a:rPr>
              <a:t> </a:t>
            </a:r>
            <a:r>
              <a:rPr sz="1400" b="1" spc="-5" dirty="0">
                <a:latin typeface="Calibri"/>
                <a:cs typeface="Calibri"/>
              </a:rPr>
              <a:t>профиля.</a:t>
            </a:r>
            <a:endParaRPr sz="1400" b="1" dirty="0">
              <a:latin typeface="Calibri"/>
              <a:cs typeface="Calibri"/>
            </a:endParaRPr>
          </a:p>
        </p:txBody>
      </p:sp>
      <p:sp>
        <p:nvSpPr>
          <p:cNvPr id="10" name="object 10"/>
          <p:cNvSpPr txBox="1"/>
          <p:nvPr/>
        </p:nvSpPr>
        <p:spPr>
          <a:xfrm>
            <a:off x="445008" y="5033771"/>
            <a:ext cx="7894320" cy="1113125"/>
          </a:xfrm>
          <a:prstGeom prst="rect">
            <a:avLst/>
          </a:prstGeom>
          <a:ln w="9144">
            <a:solidFill>
              <a:srgbClr val="006FC0"/>
            </a:solidFill>
          </a:ln>
        </p:spPr>
        <p:txBody>
          <a:bodyPr vert="horz" wrap="square" lIns="0" tIns="35560" rIns="0" bIns="0" rtlCol="0">
            <a:spAutoFit/>
          </a:bodyPr>
          <a:lstStyle/>
          <a:p>
            <a:pPr marL="90805" marR="161290">
              <a:lnSpc>
                <a:spcPct val="100000"/>
              </a:lnSpc>
              <a:spcBef>
                <a:spcPts val="280"/>
              </a:spcBef>
            </a:pPr>
            <a:r>
              <a:rPr sz="1400" b="1" i="1" spc="-5" dirty="0">
                <a:latin typeface="Calibri"/>
                <a:cs typeface="Calibri"/>
              </a:rPr>
              <a:t>Обучающиеся учатся </a:t>
            </a:r>
            <a:r>
              <a:rPr sz="1400" b="1" i="1" dirty="0">
                <a:latin typeface="Calibri"/>
                <a:cs typeface="Calibri"/>
              </a:rPr>
              <a:t>применять чертёжные </a:t>
            </a:r>
            <a:r>
              <a:rPr sz="1400" b="1" i="1" spc="-5" dirty="0">
                <a:latin typeface="Calibri"/>
                <a:cs typeface="Calibri"/>
              </a:rPr>
              <a:t>инструменты, </a:t>
            </a:r>
            <a:r>
              <a:rPr sz="1400" b="1" i="1" dirty="0">
                <a:latin typeface="Calibri"/>
                <a:cs typeface="Calibri"/>
              </a:rPr>
              <a:t>читать и </a:t>
            </a:r>
            <a:r>
              <a:rPr sz="1400" b="1" i="1" spc="-5" dirty="0">
                <a:latin typeface="Calibri"/>
                <a:cs typeface="Calibri"/>
              </a:rPr>
              <a:t>выполнять чертежи </a:t>
            </a:r>
            <a:r>
              <a:rPr sz="1400" b="1" i="1" dirty="0">
                <a:latin typeface="Calibri"/>
                <a:cs typeface="Calibri"/>
              </a:rPr>
              <a:t>на </a:t>
            </a:r>
            <a:r>
              <a:rPr sz="1400" b="1" i="1" spc="5" dirty="0">
                <a:latin typeface="Calibri"/>
                <a:cs typeface="Calibri"/>
              </a:rPr>
              <a:t> </a:t>
            </a:r>
            <a:r>
              <a:rPr sz="1400" b="1" i="1" spc="-5" dirty="0">
                <a:latin typeface="Calibri"/>
                <a:cs typeface="Calibri"/>
              </a:rPr>
              <a:t>бумажном носителе </a:t>
            </a:r>
            <a:r>
              <a:rPr sz="1400" b="1" i="1" dirty="0">
                <a:latin typeface="Calibri"/>
                <a:cs typeface="Calibri"/>
              </a:rPr>
              <a:t>с </a:t>
            </a:r>
            <a:r>
              <a:rPr sz="1400" b="1" i="1" spc="-5" dirty="0">
                <a:latin typeface="Calibri"/>
                <a:cs typeface="Calibri"/>
              </a:rPr>
              <a:t>соблюдением основных </a:t>
            </a:r>
            <a:r>
              <a:rPr sz="1400" b="1" i="1" dirty="0">
                <a:latin typeface="Calibri"/>
                <a:cs typeface="Calibri"/>
              </a:rPr>
              <a:t>правил, … </a:t>
            </a:r>
            <a:r>
              <a:rPr sz="1400" b="1" i="1" spc="-5" dirty="0">
                <a:latin typeface="Calibri"/>
                <a:cs typeface="Calibri"/>
              </a:rPr>
              <a:t>знакомятся </a:t>
            </a:r>
            <a:r>
              <a:rPr sz="1400" b="1" i="1" dirty="0">
                <a:latin typeface="Calibri"/>
                <a:cs typeface="Calibri"/>
              </a:rPr>
              <a:t>с видами </a:t>
            </a:r>
            <a:r>
              <a:rPr sz="1400" b="1" i="1" spc="-5" dirty="0">
                <a:latin typeface="Calibri"/>
                <a:cs typeface="Calibri"/>
              </a:rPr>
              <a:t>конструкторской </a:t>
            </a:r>
            <a:r>
              <a:rPr sz="1400" b="1" i="1" dirty="0">
                <a:latin typeface="Calibri"/>
                <a:cs typeface="Calibri"/>
              </a:rPr>
              <a:t> </a:t>
            </a:r>
            <a:r>
              <a:rPr sz="1400" b="1" i="1" spc="-5" dirty="0">
                <a:latin typeface="Calibri"/>
                <a:cs typeface="Calibri"/>
              </a:rPr>
              <a:t>документации</a:t>
            </a:r>
            <a:r>
              <a:rPr sz="1400" b="1" i="1" spc="-20" dirty="0">
                <a:latin typeface="Calibri"/>
                <a:cs typeface="Calibri"/>
              </a:rPr>
              <a:t> </a:t>
            </a:r>
            <a:r>
              <a:rPr sz="1400" b="1" i="1" dirty="0">
                <a:latin typeface="Calibri"/>
                <a:cs typeface="Calibri"/>
              </a:rPr>
              <a:t>и</a:t>
            </a:r>
            <a:r>
              <a:rPr sz="1400" b="1" i="1" spc="15" dirty="0">
                <a:latin typeface="Calibri"/>
                <a:cs typeface="Calibri"/>
              </a:rPr>
              <a:t> </a:t>
            </a:r>
            <a:r>
              <a:rPr sz="1400" b="1" i="1" spc="-5" dirty="0">
                <a:latin typeface="Calibri"/>
                <a:cs typeface="Calibri"/>
              </a:rPr>
              <a:t>графических</a:t>
            </a:r>
            <a:r>
              <a:rPr sz="1400" b="1" i="1" spc="20" dirty="0">
                <a:latin typeface="Calibri"/>
                <a:cs typeface="Calibri"/>
              </a:rPr>
              <a:t> </a:t>
            </a:r>
            <a:r>
              <a:rPr sz="1400" b="1" i="1" spc="-5" dirty="0">
                <a:latin typeface="Calibri"/>
                <a:cs typeface="Calibri"/>
              </a:rPr>
              <a:t>моделей,</a:t>
            </a:r>
            <a:r>
              <a:rPr sz="1400" b="1" i="1" spc="-20" dirty="0">
                <a:latin typeface="Calibri"/>
                <a:cs typeface="Calibri"/>
              </a:rPr>
              <a:t> </a:t>
            </a:r>
            <a:r>
              <a:rPr sz="1400" b="1" i="1" spc="-5" dirty="0">
                <a:latin typeface="Calibri"/>
                <a:cs typeface="Calibri"/>
              </a:rPr>
              <a:t>овладевают</a:t>
            </a:r>
            <a:r>
              <a:rPr sz="1400" b="1" i="1" spc="-15" dirty="0">
                <a:latin typeface="Calibri"/>
                <a:cs typeface="Calibri"/>
              </a:rPr>
              <a:t> </a:t>
            </a:r>
            <a:r>
              <a:rPr sz="1400" b="1" i="1" spc="-5" dirty="0">
                <a:latin typeface="Calibri"/>
                <a:cs typeface="Calibri"/>
              </a:rPr>
              <a:t>навыками</a:t>
            </a:r>
            <a:r>
              <a:rPr sz="1400" b="1" i="1" spc="25" dirty="0">
                <a:latin typeface="Calibri"/>
                <a:cs typeface="Calibri"/>
              </a:rPr>
              <a:t> </a:t>
            </a:r>
            <a:r>
              <a:rPr sz="1400" b="1" i="1" dirty="0">
                <a:latin typeface="Calibri"/>
                <a:cs typeface="Calibri"/>
              </a:rPr>
              <a:t>чтения, </a:t>
            </a:r>
            <a:r>
              <a:rPr sz="1400" b="1" i="1" spc="-5" dirty="0">
                <a:latin typeface="Calibri"/>
                <a:cs typeface="Calibri"/>
              </a:rPr>
              <a:t>выполнения</a:t>
            </a:r>
            <a:r>
              <a:rPr sz="1400" b="1" i="1" spc="-30" dirty="0">
                <a:latin typeface="Calibri"/>
                <a:cs typeface="Calibri"/>
              </a:rPr>
              <a:t> </a:t>
            </a:r>
            <a:r>
              <a:rPr sz="1400" b="1" i="1" dirty="0">
                <a:latin typeface="Calibri"/>
                <a:cs typeface="Calibri"/>
              </a:rPr>
              <a:t>и</a:t>
            </a:r>
            <a:r>
              <a:rPr sz="1400" b="1" i="1" spc="10" dirty="0">
                <a:latin typeface="Calibri"/>
                <a:cs typeface="Calibri"/>
              </a:rPr>
              <a:t> </a:t>
            </a:r>
            <a:r>
              <a:rPr sz="1400" b="1" i="1" spc="-5" dirty="0">
                <a:latin typeface="Calibri"/>
                <a:cs typeface="Calibri"/>
              </a:rPr>
              <a:t>оформления </a:t>
            </a:r>
            <a:r>
              <a:rPr sz="1400" b="1" i="1" spc="-300" dirty="0">
                <a:latin typeface="Calibri"/>
                <a:cs typeface="Calibri"/>
              </a:rPr>
              <a:t> </a:t>
            </a:r>
            <a:r>
              <a:rPr sz="1400" b="1" i="1" dirty="0">
                <a:latin typeface="Calibri"/>
                <a:cs typeface="Calibri"/>
              </a:rPr>
              <a:t>сборочных</a:t>
            </a:r>
            <a:r>
              <a:rPr sz="1400" b="1" i="1" spc="-5" dirty="0">
                <a:latin typeface="Calibri"/>
                <a:cs typeface="Calibri"/>
              </a:rPr>
              <a:t> чертежей,</a:t>
            </a:r>
            <a:r>
              <a:rPr sz="1400" b="1" i="1" spc="-30" dirty="0">
                <a:latin typeface="Calibri"/>
                <a:cs typeface="Calibri"/>
              </a:rPr>
              <a:t> </a:t>
            </a:r>
            <a:r>
              <a:rPr sz="1400" b="1" i="1" spc="-5" dirty="0">
                <a:latin typeface="Calibri"/>
                <a:cs typeface="Calibri"/>
              </a:rPr>
              <a:t>ручными</a:t>
            </a:r>
            <a:r>
              <a:rPr sz="1400" b="1" i="1" spc="10" dirty="0">
                <a:latin typeface="Calibri"/>
                <a:cs typeface="Calibri"/>
              </a:rPr>
              <a:t> </a:t>
            </a:r>
            <a:r>
              <a:rPr sz="1400" b="1" i="1" spc="-5" dirty="0">
                <a:latin typeface="Calibri"/>
                <a:cs typeface="Calibri"/>
              </a:rPr>
              <a:t>автоматизированными</a:t>
            </a:r>
            <a:r>
              <a:rPr sz="1400" b="1" i="1" spc="10" dirty="0">
                <a:latin typeface="Calibri"/>
                <a:cs typeface="Calibri"/>
              </a:rPr>
              <a:t> </a:t>
            </a:r>
            <a:r>
              <a:rPr sz="1400" b="1" i="1" spc="-5" dirty="0">
                <a:latin typeface="Calibri"/>
                <a:cs typeface="Calibri"/>
              </a:rPr>
              <a:t>способами</a:t>
            </a:r>
            <a:r>
              <a:rPr sz="1400" b="1" i="1" spc="-10" dirty="0">
                <a:latin typeface="Calibri"/>
                <a:cs typeface="Calibri"/>
              </a:rPr>
              <a:t> </a:t>
            </a:r>
            <a:r>
              <a:rPr sz="1400" b="1" i="1" dirty="0">
                <a:latin typeface="Calibri"/>
                <a:cs typeface="Calibri"/>
              </a:rPr>
              <a:t>подготовки</a:t>
            </a:r>
            <a:r>
              <a:rPr sz="1400" b="1" i="1" spc="-40" dirty="0">
                <a:latin typeface="Calibri"/>
                <a:cs typeface="Calibri"/>
              </a:rPr>
              <a:t> </a:t>
            </a:r>
            <a:r>
              <a:rPr sz="1400" b="1" i="1" spc="-5" dirty="0">
                <a:latin typeface="Calibri"/>
                <a:cs typeface="Calibri"/>
              </a:rPr>
              <a:t>чертежей..</a:t>
            </a:r>
            <a:endParaRPr sz="1400" b="1" dirty="0">
              <a:latin typeface="Calibri"/>
              <a:cs typeface="Calibri"/>
            </a:endParaRPr>
          </a:p>
        </p:txBody>
      </p:sp>
      <p:sp>
        <p:nvSpPr>
          <p:cNvPr id="12" name="object 12"/>
          <p:cNvSpPr txBox="1"/>
          <p:nvPr/>
        </p:nvSpPr>
        <p:spPr>
          <a:xfrm>
            <a:off x="6071118" y="134457"/>
            <a:ext cx="5332730" cy="666115"/>
          </a:xfrm>
          <a:prstGeom prst="rect">
            <a:avLst/>
          </a:prstGeom>
          <a:solidFill>
            <a:srgbClr val="171F39"/>
          </a:solidFill>
        </p:spPr>
        <p:txBody>
          <a:bodyPr vert="horz" wrap="square" lIns="0" tIns="12700" rIns="0" bIns="0" rtlCol="0">
            <a:spAutoFit/>
          </a:bodyPr>
          <a:lstStyle/>
          <a:p>
            <a:pPr marL="12700" marR="505459">
              <a:lnSpc>
                <a:spcPct val="100000"/>
              </a:lnSpc>
              <a:spcBef>
                <a:spcPts val="100"/>
              </a:spcBef>
            </a:pPr>
            <a:r>
              <a:rPr sz="1400" b="1" i="1" spc="-5" dirty="0">
                <a:solidFill>
                  <a:srgbClr val="FFFFFF"/>
                </a:solidFill>
                <a:latin typeface="Calibri"/>
                <a:cs typeface="Calibri"/>
              </a:rPr>
              <a:t>ПЕРЕЧЕНЬ</a:t>
            </a:r>
            <a:r>
              <a:rPr sz="1400" b="1" i="1" spc="55" dirty="0">
                <a:solidFill>
                  <a:srgbClr val="FFFFFF"/>
                </a:solidFill>
                <a:latin typeface="Calibri"/>
                <a:cs typeface="Calibri"/>
              </a:rPr>
              <a:t> </a:t>
            </a:r>
            <a:r>
              <a:rPr sz="1400" b="1" i="1" dirty="0">
                <a:solidFill>
                  <a:srgbClr val="FFFFFF"/>
                </a:solidFill>
                <a:latin typeface="Calibri"/>
                <a:cs typeface="Calibri"/>
              </a:rPr>
              <a:t>ПОРУЧЕНИЙ</a:t>
            </a:r>
            <a:r>
              <a:rPr sz="1400" b="1" i="1" spc="55" dirty="0">
                <a:solidFill>
                  <a:srgbClr val="FFFFFF"/>
                </a:solidFill>
                <a:latin typeface="Calibri"/>
                <a:cs typeface="Calibri"/>
              </a:rPr>
              <a:t> </a:t>
            </a:r>
            <a:r>
              <a:rPr sz="1400" b="1" i="1" spc="-5" dirty="0">
                <a:solidFill>
                  <a:srgbClr val="FFFFFF"/>
                </a:solidFill>
                <a:latin typeface="Calibri"/>
                <a:cs typeface="Calibri"/>
              </a:rPr>
              <a:t>Президента</a:t>
            </a:r>
            <a:r>
              <a:rPr sz="1400" b="1" i="1" spc="35" dirty="0">
                <a:solidFill>
                  <a:srgbClr val="FFFFFF"/>
                </a:solidFill>
                <a:latin typeface="Calibri"/>
                <a:cs typeface="Calibri"/>
              </a:rPr>
              <a:t> </a:t>
            </a:r>
            <a:r>
              <a:rPr sz="1400" b="1" i="1" spc="-5" dirty="0">
                <a:solidFill>
                  <a:srgbClr val="FFFFFF"/>
                </a:solidFill>
                <a:latin typeface="Calibri"/>
                <a:cs typeface="Calibri"/>
              </a:rPr>
              <a:t>Российской</a:t>
            </a:r>
            <a:r>
              <a:rPr sz="1400" b="1" i="1" spc="20" dirty="0">
                <a:solidFill>
                  <a:srgbClr val="FFFFFF"/>
                </a:solidFill>
                <a:latin typeface="Calibri"/>
                <a:cs typeface="Calibri"/>
              </a:rPr>
              <a:t> </a:t>
            </a:r>
            <a:r>
              <a:rPr sz="1400" b="1" i="1" dirty="0">
                <a:solidFill>
                  <a:srgbClr val="FFFFFF"/>
                </a:solidFill>
                <a:latin typeface="Calibri"/>
                <a:cs typeface="Calibri"/>
              </a:rPr>
              <a:t>Федерации </a:t>
            </a:r>
            <a:r>
              <a:rPr sz="1400" b="1" i="1" spc="5" dirty="0">
                <a:solidFill>
                  <a:srgbClr val="FFFFFF"/>
                </a:solidFill>
                <a:latin typeface="Calibri"/>
                <a:cs typeface="Calibri"/>
              </a:rPr>
              <a:t> </a:t>
            </a:r>
            <a:r>
              <a:rPr sz="1400" b="1" i="1" dirty="0">
                <a:solidFill>
                  <a:srgbClr val="FFFFFF"/>
                </a:solidFill>
                <a:latin typeface="Calibri"/>
                <a:cs typeface="Calibri"/>
              </a:rPr>
              <a:t>по</a:t>
            </a:r>
            <a:r>
              <a:rPr sz="1400" b="1" i="1" spc="-15" dirty="0">
                <a:solidFill>
                  <a:srgbClr val="FFFFFF"/>
                </a:solidFill>
                <a:latin typeface="Calibri"/>
                <a:cs typeface="Calibri"/>
              </a:rPr>
              <a:t> </a:t>
            </a:r>
            <a:r>
              <a:rPr sz="1400" b="1" i="1" spc="-5" dirty="0">
                <a:solidFill>
                  <a:srgbClr val="FFFFFF"/>
                </a:solidFill>
                <a:latin typeface="Calibri"/>
                <a:cs typeface="Calibri"/>
              </a:rPr>
              <a:t>итогам</a:t>
            </a:r>
            <a:r>
              <a:rPr sz="1400" b="1" i="1" spc="-30" dirty="0">
                <a:solidFill>
                  <a:srgbClr val="FFFFFF"/>
                </a:solidFill>
                <a:latin typeface="Calibri"/>
                <a:cs typeface="Calibri"/>
              </a:rPr>
              <a:t> </a:t>
            </a:r>
            <a:r>
              <a:rPr sz="1400" b="1" i="1" dirty="0">
                <a:solidFill>
                  <a:srgbClr val="FFFFFF"/>
                </a:solidFill>
                <a:latin typeface="Calibri"/>
                <a:cs typeface="Calibri"/>
              </a:rPr>
              <a:t>заседания</a:t>
            </a:r>
            <a:r>
              <a:rPr sz="1400" b="1" i="1" spc="-15" dirty="0">
                <a:solidFill>
                  <a:srgbClr val="FFFFFF"/>
                </a:solidFill>
                <a:latin typeface="Calibri"/>
                <a:cs typeface="Calibri"/>
              </a:rPr>
              <a:t> </a:t>
            </a:r>
            <a:r>
              <a:rPr sz="1400" b="1" i="1" spc="-5" dirty="0">
                <a:solidFill>
                  <a:srgbClr val="FFFFFF"/>
                </a:solidFill>
                <a:latin typeface="Calibri"/>
                <a:cs typeface="Calibri"/>
              </a:rPr>
              <a:t>Президиума</a:t>
            </a:r>
            <a:r>
              <a:rPr sz="1400" b="1" i="1" spc="-15" dirty="0">
                <a:solidFill>
                  <a:srgbClr val="FFFFFF"/>
                </a:solidFill>
                <a:latin typeface="Calibri"/>
                <a:cs typeface="Calibri"/>
              </a:rPr>
              <a:t> </a:t>
            </a:r>
            <a:r>
              <a:rPr sz="1400" b="1" i="1" spc="-10" dirty="0">
                <a:solidFill>
                  <a:srgbClr val="FFFFFF"/>
                </a:solidFill>
                <a:latin typeface="Calibri"/>
                <a:cs typeface="Calibri"/>
              </a:rPr>
              <a:t>Государственного</a:t>
            </a:r>
            <a:r>
              <a:rPr sz="1400" b="1" i="1" spc="-35" dirty="0">
                <a:solidFill>
                  <a:srgbClr val="FFFFFF"/>
                </a:solidFill>
                <a:latin typeface="Calibri"/>
                <a:cs typeface="Calibri"/>
              </a:rPr>
              <a:t> </a:t>
            </a:r>
            <a:r>
              <a:rPr sz="1400" b="1" i="1" dirty="0">
                <a:solidFill>
                  <a:srgbClr val="FFFFFF"/>
                </a:solidFill>
                <a:latin typeface="Calibri"/>
                <a:cs typeface="Calibri"/>
              </a:rPr>
              <a:t>Совета</a:t>
            </a:r>
            <a:endParaRPr sz="1400" dirty="0">
              <a:latin typeface="Calibri"/>
              <a:cs typeface="Calibri"/>
            </a:endParaRPr>
          </a:p>
          <a:p>
            <a:pPr marL="12700">
              <a:lnSpc>
                <a:spcPct val="100000"/>
              </a:lnSpc>
              <a:spcBef>
                <a:spcPts val="5"/>
              </a:spcBef>
            </a:pPr>
            <a:r>
              <a:rPr sz="1400" b="1" i="1" spc="-5" dirty="0">
                <a:solidFill>
                  <a:srgbClr val="FFFFFF"/>
                </a:solidFill>
                <a:latin typeface="Calibri"/>
                <a:cs typeface="Calibri"/>
              </a:rPr>
              <a:t>Российской</a:t>
            </a:r>
            <a:r>
              <a:rPr sz="1400" b="1" i="1" spc="-35" dirty="0">
                <a:solidFill>
                  <a:srgbClr val="FFFFFF"/>
                </a:solidFill>
                <a:latin typeface="Calibri"/>
                <a:cs typeface="Calibri"/>
              </a:rPr>
              <a:t> </a:t>
            </a:r>
            <a:r>
              <a:rPr sz="1400" b="1" i="1" dirty="0">
                <a:solidFill>
                  <a:srgbClr val="FFFFFF"/>
                </a:solidFill>
                <a:latin typeface="Calibri"/>
                <a:cs typeface="Calibri"/>
              </a:rPr>
              <a:t>Федерации</a:t>
            </a:r>
            <a:r>
              <a:rPr sz="1400" b="1" i="1" spc="-40" dirty="0">
                <a:solidFill>
                  <a:srgbClr val="FFFFFF"/>
                </a:solidFill>
                <a:latin typeface="Calibri"/>
                <a:cs typeface="Calibri"/>
              </a:rPr>
              <a:t> </a:t>
            </a:r>
            <a:r>
              <a:rPr sz="1400" b="1" i="1" dirty="0">
                <a:solidFill>
                  <a:srgbClr val="FFFFFF"/>
                </a:solidFill>
                <a:latin typeface="Calibri"/>
                <a:cs typeface="Calibri"/>
              </a:rPr>
              <a:t>4</a:t>
            </a:r>
            <a:r>
              <a:rPr sz="1400" b="1" i="1" spc="-5" dirty="0">
                <a:solidFill>
                  <a:srgbClr val="FFFFFF"/>
                </a:solidFill>
                <a:latin typeface="Calibri"/>
                <a:cs typeface="Calibri"/>
              </a:rPr>
              <a:t> апреля</a:t>
            </a:r>
            <a:r>
              <a:rPr sz="1400" b="1" i="1" spc="-25" dirty="0">
                <a:solidFill>
                  <a:srgbClr val="FFFFFF"/>
                </a:solidFill>
                <a:latin typeface="Calibri"/>
                <a:cs typeface="Calibri"/>
              </a:rPr>
              <a:t> </a:t>
            </a:r>
            <a:r>
              <a:rPr sz="1400" b="1" i="1" spc="-5" dirty="0">
                <a:solidFill>
                  <a:srgbClr val="FFFFFF"/>
                </a:solidFill>
                <a:latin typeface="Calibri"/>
                <a:cs typeface="Calibri"/>
              </a:rPr>
              <a:t>2023</a:t>
            </a:r>
            <a:r>
              <a:rPr sz="1400" b="1" i="1" spc="15" dirty="0">
                <a:solidFill>
                  <a:srgbClr val="FFFFFF"/>
                </a:solidFill>
                <a:latin typeface="Calibri"/>
                <a:cs typeface="Calibri"/>
              </a:rPr>
              <a:t> </a:t>
            </a:r>
            <a:r>
              <a:rPr sz="1400" b="1" i="1" spc="-5" dirty="0">
                <a:solidFill>
                  <a:srgbClr val="FFFFFF"/>
                </a:solidFill>
                <a:latin typeface="Calibri"/>
                <a:cs typeface="Calibri"/>
              </a:rPr>
              <a:t>г.</a:t>
            </a:r>
            <a:r>
              <a:rPr sz="1400" b="1" i="1" spc="-15" dirty="0">
                <a:solidFill>
                  <a:srgbClr val="FFFFFF"/>
                </a:solidFill>
                <a:latin typeface="Calibri"/>
                <a:cs typeface="Calibri"/>
              </a:rPr>
              <a:t> </a:t>
            </a:r>
            <a:r>
              <a:rPr sz="1400" b="1" i="1" spc="-5" dirty="0">
                <a:solidFill>
                  <a:srgbClr val="FFFFFF"/>
                </a:solidFill>
                <a:latin typeface="Calibri"/>
                <a:cs typeface="Calibri"/>
              </a:rPr>
              <a:t>Пр-1118ГС</a:t>
            </a:r>
            <a:r>
              <a:rPr sz="1400" b="1" i="1" spc="-15" dirty="0">
                <a:solidFill>
                  <a:srgbClr val="FFFFFF"/>
                </a:solidFill>
                <a:latin typeface="Calibri"/>
                <a:cs typeface="Calibri"/>
              </a:rPr>
              <a:t> </a:t>
            </a:r>
            <a:r>
              <a:rPr sz="1400" b="1" i="1" dirty="0">
                <a:solidFill>
                  <a:srgbClr val="FFFFFF"/>
                </a:solidFill>
                <a:latin typeface="Calibri"/>
                <a:cs typeface="Calibri"/>
              </a:rPr>
              <a:t>от</a:t>
            </a:r>
            <a:r>
              <a:rPr sz="1400" b="1" i="1" spc="-10" dirty="0">
                <a:solidFill>
                  <a:srgbClr val="FFFFFF"/>
                </a:solidFill>
                <a:latin typeface="Calibri"/>
                <a:cs typeface="Calibri"/>
              </a:rPr>
              <a:t> </a:t>
            </a:r>
            <a:r>
              <a:rPr sz="1400" b="1" i="1" dirty="0">
                <a:solidFill>
                  <a:srgbClr val="FFFFFF"/>
                </a:solidFill>
                <a:latin typeface="Calibri"/>
                <a:cs typeface="Calibri"/>
              </a:rPr>
              <a:t>4 июня</a:t>
            </a:r>
            <a:r>
              <a:rPr sz="1400" b="1" i="1" spc="-20" dirty="0">
                <a:solidFill>
                  <a:srgbClr val="FFFFFF"/>
                </a:solidFill>
                <a:latin typeface="Calibri"/>
                <a:cs typeface="Calibri"/>
              </a:rPr>
              <a:t> </a:t>
            </a:r>
            <a:r>
              <a:rPr sz="1400" b="1" i="1" spc="-5" dirty="0">
                <a:solidFill>
                  <a:srgbClr val="FFFFFF"/>
                </a:solidFill>
                <a:latin typeface="Calibri"/>
                <a:cs typeface="Calibri"/>
              </a:rPr>
              <a:t>2023</a:t>
            </a:r>
            <a:r>
              <a:rPr sz="1400" b="1" i="1" spc="10" dirty="0">
                <a:solidFill>
                  <a:srgbClr val="FFFFFF"/>
                </a:solidFill>
                <a:latin typeface="Calibri"/>
                <a:cs typeface="Calibri"/>
              </a:rPr>
              <a:t> </a:t>
            </a:r>
            <a:r>
              <a:rPr sz="1400" b="1" i="1" spc="-5" dirty="0">
                <a:solidFill>
                  <a:srgbClr val="FFFFFF"/>
                </a:solidFill>
                <a:latin typeface="Calibri"/>
                <a:cs typeface="Calibri"/>
              </a:rPr>
              <a:t>г.</a:t>
            </a:r>
            <a:endParaRPr sz="1400" dirty="0">
              <a:latin typeface="Calibri"/>
              <a:cs typeface="Calibri"/>
            </a:endParaRPr>
          </a:p>
        </p:txBody>
      </p:sp>
      <p:sp>
        <p:nvSpPr>
          <p:cNvPr id="13" name="object 13"/>
          <p:cNvSpPr/>
          <p:nvPr/>
        </p:nvSpPr>
        <p:spPr>
          <a:xfrm>
            <a:off x="694944" y="4297679"/>
            <a:ext cx="454659" cy="546100"/>
          </a:xfrm>
          <a:custGeom>
            <a:avLst/>
            <a:gdLst/>
            <a:ahLst/>
            <a:cxnLst/>
            <a:rect l="l" t="t" r="r" b="b"/>
            <a:pathLst>
              <a:path w="454659" h="546100">
                <a:moveTo>
                  <a:pt x="340614" y="0"/>
                </a:moveTo>
                <a:lnTo>
                  <a:pt x="340614" y="318516"/>
                </a:lnTo>
                <a:lnTo>
                  <a:pt x="454152" y="318516"/>
                </a:lnTo>
                <a:lnTo>
                  <a:pt x="227075" y="545592"/>
                </a:lnTo>
                <a:lnTo>
                  <a:pt x="0" y="318516"/>
                </a:lnTo>
                <a:lnTo>
                  <a:pt x="113537" y="318516"/>
                </a:lnTo>
                <a:lnTo>
                  <a:pt x="113537" y="0"/>
                </a:lnTo>
                <a:lnTo>
                  <a:pt x="340614" y="0"/>
                </a:lnTo>
                <a:close/>
              </a:path>
            </a:pathLst>
          </a:custGeom>
          <a:ln w="12192">
            <a:solidFill>
              <a:srgbClr val="41709C"/>
            </a:solidFill>
          </a:ln>
        </p:spPr>
        <p:txBody>
          <a:bodyPr wrap="square" lIns="0" tIns="0" rIns="0" bIns="0" rtlCol="0"/>
          <a:lstStyle/>
          <a:p>
            <a:endParaRPr/>
          </a:p>
        </p:txBody>
      </p:sp>
      <p:sp>
        <p:nvSpPr>
          <p:cNvPr id="14" name="object 14"/>
          <p:cNvSpPr/>
          <p:nvPr/>
        </p:nvSpPr>
        <p:spPr>
          <a:xfrm>
            <a:off x="344424" y="1808988"/>
            <a:ext cx="0" cy="2297430"/>
          </a:xfrm>
          <a:custGeom>
            <a:avLst/>
            <a:gdLst/>
            <a:ahLst/>
            <a:cxnLst/>
            <a:rect l="l" t="t" r="r" b="b"/>
            <a:pathLst>
              <a:path h="2297429">
                <a:moveTo>
                  <a:pt x="0" y="0"/>
                </a:moveTo>
                <a:lnTo>
                  <a:pt x="0" y="2297176"/>
                </a:lnTo>
              </a:path>
            </a:pathLst>
          </a:custGeom>
          <a:ln w="6096">
            <a:solidFill>
              <a:srgbClr val="5B9BD4"/>
            </a:solidFill>
          </a:ln>
        </p:spPr>
        <p:txBody>
          <a:bodyPr wrap="square" lIns="0" tIns="0" rIns="0" bIns="0" rtlCol="0"/>
          <a:lstStyle/>
          <a:p>
            <a:endParaRPr/>
          </a:p>
        </p:txBody>
      </p:sp>
      <p:sp>
        <p:nvSpPr>
          <p:cNvPr id="15" name="object 15"/>
          <p:cNvSpPr/>
          <p:nvPr/>
        </p:nvSpPr>
        <p:spPr>
          <a:xfrm>
            <a:off x="4303776" y="1865376"/>
            <a:ext cx="0" cy="2297430"/>
          </a:xfrm>
          <a:custGeom>
            <a:avLst/>
            <a:gdLst/>
            <a:ahLst/>
            <a:cxnLst/>
            <a:rect l="l" t="t" r="r" b="b"/>
            <a:pathLst>
              <a:path h="2297429">
                <a:moveTo>
                  <a:pt x="0" y="0"/>
                </a:moveTo>
                <a:lnTo>
                  <a:pt x="0" y="2297176"/>
                </a:lnTo>
              </a:path>
            </a:pathLst>
          </a:custGeom>
          <a:ln w="6096">
            <a:solidFill>
              <a:srgbClr val="5B9BD4"/>
            </a:solidFill>
          </a:ln>
        </p:spPr>
        <p:txBody>
          <a:bodyPr wrap="square" lIns="0" tIns="0" rIns="0" bIns="0" rtlCol="0"/>
          <a:lstStyle/>
          <a:p>
            <a:endParaRPr/>
          </a:p>
        </p:txBody>
      </p:sp>
      <p:pic>
        <p:nvPicPr>
          <p:cNvPr id="16" name="object 16"/>
          <p:cNvPicPr/>
          <p:nvPr/>
        </p:nvPicPr>
        <p:blipFill>
          <a:blip r:embed="rId4" cstate="print"/>
          <a:stretch>
            <a:fillRect/>
          </a:stretch>
        </p:blipFill>
        <p:spPr>
          <a:xfrm>
            <a:off x="670559" y="1897379"/>
            <a:ext cx="402335" cy="402336"/>
          </a:xfrm>
          <a:prstGeom prst="rect">
            <a:avLst/>
          </a:prstGeom>
        </p:spPr>
      </p:pic>
      <p:pic>
        <p:nvPicPr>
          <p:cNvPr id="17" name="object 17"/>
          <p:cNvPicPr/>
          <p:nvPr/>
        </p:nvPicPr>
        <p:blipFill>
          <a:blip r:embed="rId4" cstate="print"/>
          <a:stretch>
            <a:fillRect/>
          </a:stretch>
        </p:blipFill>
        <p:spPr>
          <a:xfrm>
            <a:off x="4725923" y="1888235"/>
            <a:ext cx="402336" cy="402336"/>
          </a:xfrm>
          <a:prstGeom prst="rect">
            <a:avLst/>
          </a:prstGeom>
        </p:spPr>
      </p:pic>
      <p:sp>
        <p:nvSpPr>
          <p:cNvPr id="18" name="object 18"/>
          <p:cNvSpPr txBox="1">
            <a:spLocks noGrp="1"/>
          </p:cNvSpPr>
          <p:nvPr>
            <p:ph type="title"/>
          </p:nvPr>
        </p:nvSpPr>
        <p:spPr>
          <a:xfrm>
            <a:off x="445009" y="109169"/>
            <a:ext cx="2911830" cy="452120"/>
          </a:xfrm>
          <a:prstGeom prst="rect">
            <a:avLst/>
          </a:prstGeom>
        </p:spPr>
        <p:txBody>
          <a:bodyPr vert="horz" wrap="square" lIns="0" tIns="12065" rIns="0" bIns="0" rtlCol="0">
            <a:spAutoFit/>
          </a:bodyPr>
          <a:lstStyle/>
          <a:p>
            <a:pPr marL="12700">
              <a:lnSpc>
                <a:spcPct val="100000"/>
              </a:lnSpc>
              <a:spcBef>
                <a:spcPts val="95"/>
              </a:spcBef>
            </a:pPr>
            <a:r>
              <a:rPr sz="2800" spc="-155" dirty="0">
                <a:solidFill>
                  <a:srgbClr val="800000"/>
                </a:solidFill>
              </a:rPr>
              <a:t>Т</a:t>
            </a:r>
            <a:r>
              <a:rPr sz="2800" spc="-35" dirty="0">
                <a:solidFill>
                  <a:srgbClr val="800000"/>
                </a:solidFill>
              </a:rPr>
              <a:t>р</a:t>
            </a:r>
            <a:r>
              <a:rPr sz="2800" spc="-120" dirty="0">
                <a:solidFill>
                  <a:srgbClr val="800000"/>
                </a:solidFill>
              </a:rPr>
              <a:t>у</a:t>
            </a:r>
            <a:r>
              <a:rPr sz="2800" spc="-5" dirty="0">
                <a:solidFill>
                  <a:srgbClr val="800000"/>
                </a:solidFill>
              </a:rPr>
              <a:t>д </a:t>
            </a:r>
            <a:r>
              <a:rPr sz="2800" dirty="0">
                <a:solidFill>
                  <a:srgbClr val="800000"/>
                </a:solidFill>
              </a:rPr>
              <a:t>(</a:t>
            </a:r>
            <a:r>
              <a:rPr sz="2800" spc="-20" dirty="0">
                <a:solidFill>
                  <a:srgbClr val="800000"/>
                </a:solidFill>
              </a:rPr>
              <a:t>т</a:t>
            </a:r>
            <a:r>
              <a:rPr sz="2800" spc="-35" dirty="0">
                <a:solidFill>
                  <a:srgbClr val="800000"/>
                </a:solidFill>
              </a:rPr>
              <a:t>е</a:t>
            </a:r>
            <a:r>
              <a:rPr sz="2800" spc="-10" dirty="0">
                <a:solidFill>
                  <a:srgbClr val="800000"/>
                </a:solidFill>
              </a:rPr>
              <a:t>хн</a:t>
            </a:r>
            <a:r>
              <a:rPr sz="2800" spc="-65" dirty="0">
                <a:solidFill>
                  <a:srgbClr val="800000"/>
                </a:solidFill>
              </a:rPr>
              <a:t>о</a:t>
            </a:r>
            <a:r>
              <a:rPr sz="2800" spc="-5" dirty="0">
                <a:solidFill>
                  <a:srgbClr val="800000"/>
                </a:solidFill>
              </a:rPr>
              <a:t>логия)</a:t>
            </a:r>
            <a:endParaRPr sz="2800" dirty="0">
              <a:solidFill>
                <a:srgbClr val="800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78663" y="198577"/>
            <a:ext cx="11064240" cy="391795"/>
          </a:xfrm>
          <a:prstGeom prst="rect">
            <a:avLst/>
          </a:prstGeom>
        </p:spPr>
        <p:txBody>
          <a:bodyPr vert="horz" wrap="square" lIns="0" tIns="12700" rIns="0" bIns="0" rtlCol="0">
            <a:spAutoFit/>
          </a:bodyPr>
          <a:lstStyle/>
          <a:p>
            <a:pPr marL="12700">
              <a:lnSpc>
                <a:spcPct val="100000"/>
              </a:lnSpc>
              <a:spcBef>
                <a:spcPts val="100"/>
              </a:spcBef>
            </a:pPr>
            <a:r>
              <a:rPr sz="2400" spc="-5" dirty="0">
                <a:solidFill>
                  <a:srgbClr val="0F2B9C"/>
                </a:solidFill>
              </a:rPr>
              <a:t>Дорожная</a:t>
            </a:r>
            <a:r>
              <a:rPr sz="2400" spc="-25" dirty="0">
                <a:solidFill>
                  <a:srgbClr val="0F2B9C"/>
                </a:solidFill>
              </a:rPr>
              <a:t> </a:t>
            </a:r>
            <a:r>
              <a:rPr sz="2400" spc="-10" dirty="0">
                <a:solidFill>
                  <a:srgbClr val="0F2B9C"/>
                </a:solidFill>
              </a:rPr>
              <a:t>карта</a:t>
            </a:r>
            <a:r>
              <a:rPr sz="2400" spc="10" dirty="0">
                <a:solidFill>
                  <a:srgbClr val="0F2B9C"/>
                </a:solidFill>
              </a:rPr>
              <a:t> </a:t>
            </a:r>
            <a:r>
              <a:rPr sz="2400" spc="-5" dirty="0">
                <a:solidFill>
                  <a:srgbClr val="0F2B9C"/>
                </a:solidFill>
              </a:rPr>
              <a:t>по </a:t>
            </a:r>
            <a:r>
              <a:rPr sz="2400" spc="-10" dirty="0">
                <a:solidFill>
                  <a:srgbClr val="0F2B9C"/>
                </a:solidFill>
              </a:rPr>
              <a:t>введению</a:t>
            </a:r>
            <a:r>
              <a:rPr sz="2400" spc="25" dirty="0">
                <a:solidFill>
                  <a:srgbClr val="0F2B9C"/>
                </a:solidFill>
              </a:rPr>
              <a:t> </a:t>
            </a:r>
            <a:r>
              <a:rPr sz="2400" dirty="0">
                <a:solidFill>
                  <a:srgbClr val="0F2B9C"/>
                </a:solidFill>
              </a:rPr>
              <a:t>с</a:t>
            </a:r>
            <a:r>
              <a:rPr sz="2400" spc="-10" dirty="0">
                <a:solidFill>
                  <a:srgbClr val="0F2B9C"/>
                </a:solidFill>
              </a:rPr>
              <a:t> 01.09.2024</a:t>
            </a:r>
            <a:r>
              <a:rPr sz="2400" spc="5" dirty="0">
                <a:solidFill>
                  <a:srgbClr val="0F2B9C"/>
                </a:solidFill>
              </a:rPr>
              <a:t> </a:t>
            </a:r>
            <a:r>
              <a:rPr sz="2400" spc="-5" dirty="0">
                <a:solidFill>
                  <a:srgbClr val="0F2B9C"/>
                </a:solidFill>
              </a:rPr>
              <a:t>учебного </a:t>
            </a:r>
            <a:r>
              <a:rPr sz="2400" spc="-10" dirty="0">
                <a:solidFill>
                  <a:srgbClr val="0F2B9C"/>
                </a:solidFill>
              </a:rPr>
              <a:t>предмета</a:t>
            </a:r>
            <a:r>
              <a:rPr sz="2400" spc="10" dirty="0">
                <a:solidFill>
                  <a:srgbClr val="0F2B9C"/>
                </a:solidFill>
              </a:rPr>
              <a:t> </a:t>
            </a:r>
            <a:r>
              <a:rPr sz="2400" spc="-55" dirty="0">
                <a:solidFill>
                  <a:srgbClr val="0F2B9C"/>
                </a:solidFill>
              </a:rPr>
              <a:t>«Труд</a:t>
            </a:r>
            <a:r>
              <a:rPr sz="2400" spc="5" dirty="0">
                <a:solidFill>
                  <a:srgbClr val="0F2B9C"/>
                </a:solidFill>
              </a:rPr>
              <a:t> </a:t>
            </a:r>
            <a:r>
              <a:rPr sz="2400" spc="-10" dirty="0">
                <a:solidFill>
                  <a:srgbClr val="0F2B9C"/>
                </a:solidFill>
              </a:rPr>
              <a:t>(технология)»</a:t>
            </a:r>
            <a:endParaRPr sz="2400"/>
          </a:p>
        </p:txBody>
      </p:sp>
      <p:sp>
        <p:nvSpPr>
          <p:cNvPr id="5" name="TextBox 4">
            <a:extLst>
              <a:ext uri="{FF2B5EF4-FFF2-40B4-BE49-F238E27FC236}">
                <a16:creationId xmlns:a16="http://schemas.microsoft.com/office/drawing/2014/main" id="{45660A76-7E12-208F-32A3-5D66DC117537}"/>
              </a:ext>
            </a:extLst>
          </p:cNvPr>
          <p:cNvSpPr txBox="1"/>
          <p:nvPr/>
        </p:nvSpPr>
        <p:spPr>
          <a:xfrm>
            <a:off x="880533" y="1854397"/>
            <a:ext cx="6096000" cy="1200329"/>
          </a:xfrm>
          <a:prstGeom prst="rect">
            <a:avLst/>
          </a:prstGeom>
          <a:noFill/>
        </p:spPr>
        <p:txBody>
          <a:bodyPr wrap="square">
            <a:spAutoFit/>
          </a:bodyPr>
          <a:lstStyle/>
          <a:p>
            <a:r>
              <a:rPr lang="ru-RU" sz="1800" dirty="0">
                <a:solidFill>
                  <a:srgbClr val="000000"/>
                </a:solidFill>
                <a:effectLst/>
                <a:latin typeface="Times New Roman" panose="02020603050405020304" pitchFamily="18" charset="0"/>
                <a:ea typeface="Times New Roman" panose="02020603050405020304" pitchFamily="18" charset="0"/>
              </a:rPr>
              <a:t>Приказ Министерства образования Чеченской Республики от 2 апреля 2024 года № 372-п «Об утверждении планов мероприятий по введению учебных предметов «Основы безопасности и защиты Родины» и Труд (технология)»</a:t>
            </a:r>
            <a:r>
              <a:rPr lang="ru-RU" dirty="0">
                <a:effectLst/>
              </a:rPr>
              <a:t> </a:t>
            </a:r>
            <a:endParaRPr lang="ru-RU" dirty="0"/>
          </a:p>
        </p:txBody>
      </p:sp>
      <p:pic>
        <p:nvPicPr>
          <p:cNvPr id="4" name="Рисунок 3">
            <a:extLst>
              <a:ext uri="{FF2B5EF4-FFF2-40B4-BE49-F238E27FC236}">
                <a16:creationId xmlns:a16="http://schemas.microsoft.com/office/drawing/2014/main" id="{DFB1EB04-80B8-175A-71B9-BFF562204EA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01617" y="914400"/>
            <a:ext cx="2609850" cy="2609850"/>
          </a:xfrm>
          <a:prstGeom prst="rect">
            <a:avLst/>
          </a:prstGeom>
        </p:spPr>
      </p:pic>
    </p:spTree>
    <p:extLst>
      <p:ext uri="{BB962C8B-B14F-4D97-AF65-F5344CB8AC3E}">
        <p14:creationId xmlns:p14="http://schemas.microsoft.com/office/powerpoint/2010/main" val="10949798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78663" y="198577"/>
            <a:ext cx="11064240" cy="391795"/>
          </a:xfrm>
          <a:prstGeom prst="rect">
            <a:avLst/>
          </a:prstGeom>
        </p:spPr>
        <p:txBody>
          <a:bodyPr vert="horz" wrap="square" lIns="0" tIns="12700" rIns="0" bIns="0" rtlCol="0">
            <a:spAutoFit/>
          </a:bodyPr>
          <a:lstStyle/>
          <a:p>
            <a:pPr marL="12700">
              <a:lnSpc>
                <a:spcPct val="100000"/>
              </a:lnSpc>
              <a:spcBef>
                <a:spcPts val="100"/>
              </a:spcBef>
            </a:pPr>
            <a:r>
              <a:rPr sz="2400" spc="-5" dirty="0">
                <a:solidFill>
                  <a:srgbClr val="800000"/>
                </a:solidFill>
              </a:rPr>
              <a:t>Дорожная</a:t>
            </a:r>
            <a:r>
              <a:rPr sz="2400" spc="-25" dirty="0">
                <a:solidFill>
                  <a:srgbClr val="800000"/>
                </a:solidFill>
              </a:rPr>
              <a:t> </a:t>
            </a:r>
            <a:r>
              <a:rPr sz="2400" spc="-10" dirty="0">
                <a:solidFill>
                  <a:srgbClr val="800000"/>
                </a:solidFill>
              </a:rPr>
              <a:t>карта</a:t>
            </a:r>
            <a:r>
              <a:rPr sz="2400" spc="10" dirty="0">
                <a:solidFill>
                  <a:srgbClr val="800000"/>
                </a:solidFill>
              </a:rPr>
              <a:t> </a:t>
            </a:r>
            <a:r>
              <a:rPr sz="2400" spc="-5" dirty="0">
                <a:solidFill>
                  <a:srgbClr val="800000"/>
                </a:solidFill>
              </a:rPr>
              <a:t>по </a:t>
            </a:r>
            <a:r>
              <a:rPr sz="2400" spc="-10" dirty="0">
                <a:solidFill>
                  <a:srgbClr val="800000"/>
                </a:solidFill>
              </a:rPr>
              <a:t>введению</a:t>
            </a:r>
            <a:r>
              <a:rPr sz="2400" spc="25" dirty="0">
                <a:solidFill>
                  <a:srgbClr val="800000"/>
                </a:solidFill>
              </a:rPr>
              <a:t> </a:t>
            </a:r>
            <a:r>
              <a:rPr sz="2400" dirty="0">
                <a:solidFill>
                  <a:srgbClr val="800000"/>
                </a:solidFill>
              </a:rPr>
              <a:t>с</a:t>
            </a:r>
            <a:r>
              <a:rPr sz="2400" spc="-10" dirty="0">
                <a:solidFill>
                  <a:srgbClr val="800000"/>
                </a:solidFill>
              </a:rPr>
              <a:t> 01.09.2024</a:t>
            </a:r>
            <a:r>
              <a:rPr sz="2400" spc="5" dirty="0">
                <a:solidFill>
                  <a:srgbClr val="800000"/>
                </a:solidFill>
              </a:rPr>
              <a:t> </a:t>
            </a:r>
            <a:r>
              <a:rPr sz="2400" spc="-5" dirty="0">
                <a:solidFill>
                  <a:srgbClr val="800000"/>
                </a:solidFill>
              </a:rPr>
              <a:t>учебного </a:t>
            </a:r>
            <a:r>
              <a:rPr sz="2400" spc="-10" dirty="0">
                <a:solidFill>
                  <a:srgbClr val="800000"/>
                </a:solidFill>
              </a:rPr>
              <a:t>предмета</a:t>
            </a:r>
            <a:r>
              <a:rPr sz="2400" spc="10" dirty="0">
                <a:solidFill>
                  <a:srgbClr val="800000"/>
                </a:solidFill>
              </a:rPr>
              <a:t> </a:t>
            </a:r>
            <a:r>
              <a:rPr sz="2400" spc="-55" dirty="0">
                <a:solidFill>
                  <a:srgbClr val="800000"/>
                </a:solidFill>
              </a:rPr>
              <a:t>«Труд</a:t>
            </a:r>
            <a:r>
              <a:rPr sz="2400" spc="5" dirty="0">
                <a:solidFill>
                  <a:srgbClr val="800000"/>
                </a:solidFill>
              </a:rPr>
              <a:t> </a:t>
            </a:r>
            <a:r>
              <a:rPr sz="2400" spc="-10" dirty="0">
                <a:solidFill>
                  <a:srgbClr val="800000"/>
                </a:solidFill>
              </a:rPr>
              <a:t>(технология)»</a:t>
            </a:r>
            <a:endParaRPr sz="2400" dirty="0">
              <a:solidFill>
                <a:srgbClr val="800000"/>
              </a:solidFill>
            </a:endParaRPr>
          </a:p>
        </p:txBody>
      </p:sp>
      <p:graphicFrame>
        <p:nvGraphicFramePr>
          <p:cNvPr id="4" name="Таблица 3">
            <a:extLst>
              <a:ext uri="{FF2B5EF4-FFF2-40B4-BE49-F238E27FC236}">
                <a16:creationId xmlns:a16="http://schemas.microsoft.com/office/drawing/2014/main" id="{EA735D26-2087-13D3-D180-509CA06AFBB6}"/>
              </a:ext>
            </a:extLst>
          </p:cNvPr>
          <p:cNvGraphicFramePr>
            <a:graphicFrameLocks noGrp="1"/>
          </p:cNvGraphicFramePr>
          <p:nvPr>
            <p:extLst>
              <p:ext uri="{D42A27DB-BD31-4B8C-83A1-F6EECF244321}">
                <p14:modId xmlns:p14="http://schemas.microsoft.com/office/powerpoint/2010/main" val="4062969579"/>
              </p:ext>
            </p:extLst>
          </p:nvPr>
        </p:nvGraphicFramePr>
        <p:xfrm>
          <a:off x="152400" y="838201"/>
          <a:ext cx="11959436" cy="5517320"/>
        </p:xfrm>
        <a:graphic>
          <a:graphicData uri="http://schemas.openxmlformats.org/drawingml/2006/table">
            <a:tbl>
              <a:tblPr firstRow="1" bandRow="1">
                <a:tableStyleId>{5C22544A-7EE6-4342-B048-85BDC9FD1C3A}</a:tableStyleId>
              </a:tblPr>
              <a:tblGrid>
                <a:gridCol w="649221">
                  <a:extLst>
                    <a:ext uri="{9D8B030D-6E8A-4147-A177-3AD203B41FA5}">
                      <a16:colId xmlns:a16="http://schemas.microsoft.com/office/drawing/2014/main" val="2648640028"/>
                    </a:ext>
                  </a:extLst>
                </a:gridCol>
                <a:gridCol w="7351779">
                  <a:extLst>
                    <a:ext uri="{9D8B030D-6E8A-4147-A177-3AD203B41FA5}">
                      <a16:colId xmlns:a16="http://schemas.microsoft.com/office/drawing/2014/main" val="2589339931"/>
                    </a:ext>
                  </a:extLst>
                </a:gridCol>
                <a:gridCol w="2133600">
                  <a:extLst>
                    <a:ext uri="{9D8B030D-6E8A-4147-A177-3AD203B41FA5}">
                      <a16:colId xmlns:a16="http://schemas.microsoft.com/office/drawing/2014/main" val="2853417576"/>
                    </a:ext>
                  </a:extLst>
                </a:gridCol>
                <a:gridCol w="1824836">
                  <a:extLst>
                    <a:ext uri="{9D8B030D-6E8A-4147-A177-3AD203B41FA5}">
                      <a16:colId xmlns:a16="http://schemas.microsoft.com/office/drawing/2014/main" val="2406708139"/>
                    </a:ext>
                  </a:extLst>
                </a:gridCol>
              </a:tblGrid>
              <a:tr h="360013">
                <a:tc>
                  <a:txBody>
                    <a:bodyPr/>
                    <a:lstStyle/>
                    <a:p>
                      <a:pPr algn="ctr"/>
                      <a:r>
                        <a:rPr lang="ru-RU" sz="1600" b="1" dirty="0">
                          <a:solidFill>
                            <a:srgbClr val="171F39"/>
                          </a:solidFill>
                          <a:latin typeface="+mn-lt"/>
                          <a:cs typeface="Times New Roman" panose="02020603050405020304" pitchFamily="18" charset="0"/>
                        </a:rPr>
                        <a:t>№</a:t>
                      </a:r>
                    </a:p>
                  </a:txBody>
                  <a:tcPr marL="134098" marR="134098" marT="67050" marB="67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ru-RU" sz="1600" b="1" dirty="0">
                          <a:solidFill>
                            <a:srgbClr val="171F39"/>
                          </a:solidFill>
                          <a:latin typeface="+mn-lt"/>
                          <a:cs typeface="Times New Roman" panose="02020603050405020304" pitchFamily="18" charset="0"/>
                        </a:rPr>
                        <a:t>Наименование мероприятия</a:t>
                      </a:r>
                    </a:p>
                  </a:txBody>
                  <a:tcPr marL="134098" marR="134098" marT="67050" marB="67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ru-RU" sz="1600" b="1" dirty="0">
                          <a:solidFill>
                            <a:srgbClr val="171F39"/>
                          </a:solidFill>
                          <a:latin typeface="+mn-lt"/>
                          <a:cs typeface="Times New Roman" panose="02020603050405020304" pitchFamily="18" charset="0"/>
                        </a:rPr>
                        <a:t>Срок исполнения</a:t>
                      </a:r>
                    </a:p>
                  </a:txBody>
                  <a:tcPr marL="134098" marR="134098" marT="67050" marB="67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ru-RU" sz="1600" b="1" dirty="0">
                          <a:solidFill>
                            <a:srgbClr val="171F39"/>
                          </a:solidFill>
                          <a:latin typeface="+mn-lt"/>
                          <a:cs typeface="Times New Roman" panose="02020603050405020304" pitchFamily="18" charset="0"/>
                        </a:rPr>
                        <a:t>Ответственные</a:t>
                      </a:r>
                    </a:p>
                  </a:txBody>
                  <a:tcPr marL="134098" marR="134098" marT="67050" marB="67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881034404"/>
                  </a:ext>
                </a:extLst>
              </a:tr>
              <a:tr h="360013">
                <a:tc gridSpan="4">
                  <a:txBody>
                    <a:bodyPr/>
                    <a:lstStyle/>
                    <a:p>
                      <a:pPr marL="0" indent="0" algn="ctr">
                        <a:buNone/>
                      </a:pPr>
                      <a:r>
                        <a:rPr lang="en-US" sz="1600" b="1" dirty="0">
                          <a:solidFill>
                            <a:srgbClr val="171F39"/>
                          </a:solidFill>
                          <a:latin typeface="+mn-lt"/>
                          <a:cs typeface="Times New Roman" panose="02020603050405020304" pitchFamily="18" charset="0"/>
                        </a:rPr>
                        <a:t>1. </a:t>
                      </a:r>
                      <a:r>
                        <a:rPr lang="ru-RU" sz="1600" b="1" dirty="0">
                          <a:solidFill>
                            <a:srgbClr val="171F39"/>
                          </a:solidFill>
                          <a:latin typeface="+mn-lt"/>
                          <a:cs typeface="Times New Roman" panose="02020603050405020304" pitchFamily="18" charset="0"/>
                        </a:rPr>
                        <a:t>Информационно-аналитическое сопровождение</a:t>
                      </a:r>
                    </a:p>
                  </a:txBody>
                  <a:tcPr marL="134098" marR="134098" marT="67050" marB="67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lang="ru-RU" sz="2600" dirty="0">
                        <a:solidFill>
                          <a:schemeClr val="tx1"/>
                        </a:solidFill>
                      </a:endParaRPr>
                    </a:p>
                  </a:txBody>
                  <a:tcPr marL="134087" marR="134087" marT="67044" marB="670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pPr marL="514350" indent="-514350" algn="ctr">
                        <a:buAutoNum type="arabicPeriod"/>
                      </a:pPr>
                      <a:endParaRPr lang="ru-RU" sz="1600" dirty="0">
                        <a:solidFill>
                          <a:schemeClr val="tx1"/>
                        </a:solidFill>
                        <a:latin typeface="Times New Roman" panose="02020603050405020304" pitchFamily="18" charset="0"/>
                        <a:cs typeface="Times New Roman" panose="02020603050405020304" pitchFamily="18" charset="0"/>
                      </a:endParaRPr>
                    </a:p>
                  </a:txBody>
                  <a:tcPr marL="134098" marR="134098" marT="67050" marB="67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93626828"/>
                  </a:ext>
                </a:extLst>
              </a:tr>
              <a:tr h="592287">
                <a:tc>
                  <a:txBody>
                    <a:bodyPr/>
                    <a:lstStyle/>
                    <a:p>
                      <a:pPr algn="ctr"/>
                      <a:r>
                        <a:rPr lang="ru-RU" sz="1600" b="1" dirty="0">
                          <a:solidFill>
                            <a:srgbClr val="171F39"/>
                          </a:solidFill>
                          <a:latin typeface="+mn-lt"/>
                          <a:cs typeface="Times New Roman" panose="02020603050405020304" pitchFamily="18" charset="0"/>
                        </a:rPr>
                        <a:t>1.1</a:t>
                      </a:r>
                    </a:p>
                    <a:p>
                      <a:pPr algn="ctr"/>
                      <a:endParaRPr lang="ru-RU" sz="1600" b="1" dirty="0">
                        <a:solidFill>
                          <a:srgbClr val="171F39"/>
                        </a:solidFill>
                        <a:latin typeface="+mn-lt"/>
                        <a:cs typeface="Times New Roman" panose="02020603050405020304" pitchFamily="18" charset="0"/>
                      </a:endParaRPr>
                    </a:p>
                  </a:txBody>
                  <a:tcPr marL="134098" marR="134098" marT="67050" marB="67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ru-RU" sz="1600" b="1" dirty="0">
                          <a:solidFill>
                            <a:srgbClr val="171F39"/>
                          </a:solidFill>
                          <a:effectLst/>
                          <a:latin typeface="+mn-lt"/>
                          <a:ea typeface="+mn-ea"/>
                          <a:cs typeface="Times New Roman" panose="02020603050405020304" pitchFamily="18" charset="0"/>
                        </a:rPr>
                        <a:t>Проведение мониторинга ресурсного обеспечения введения учебного предмета «Труд(технология)» </a:t>
                      </a:r>
                      <a:endParaRPr lang="ru-RU" sz="1600" b="1" dirty="0">
                        <a:solidFill>
                          <a:srgbClr val="171F39"/>
                        </a:solidFill>
                        <a:latin typeface="+mn-lt"/>
                        <a:cs typeface="Times New Roman" panose="02020603050405020304" pitchFamily="18" charset="0"/>
                      </a:endParaRPr>
                    </a:p>
                  </a:txBody>
                  <a:tcPr marL="134098" marR="134098" marT="67050" marB="67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90"/>
                        </a:spcAft>
                      </a:pPr>
                      <a:r>
                        <a:rPr lang="ru-RU" sz="1600" b="1" dirty="0">
                          <a:solidFill>
                            <a:srgbClr val="171F39"/>
                          </a:solidFill>
                          <a:effectLst/>
                          <a:latin typeface="+mn-lt"/>
                          <a:ea typeface="Times New Roman" panose="02020603050405020304" pitchFamily="18" charset="0"/>
                          <a:cs typeface="Times New Roman" panose="02020603050405020304" pitchFamily="18" charset="0"/>
                        </a:rPr>
                        <a:t>с 12 июня по 18 июня</a:t>
                      </a:r>
                      <a:endParaRPr lang="ru-RU" sz="1600" b="1" dirty="0">
                        <a:solidFill>
                          <a:srgbClr val="171F39"/>
                        </a:solidFill>
                        <a:effectLst/>
                        <a:latin typeface="+mn-lt"/>
                        <a:ea typeface="Calibri" panose="020F0502020204030204" pitchFamily="34" charset="0"/>
                        <a:cs typeface="Times New Roman" panose="02020603050405020304" pitchFamily="18" charset="0"/>
                      </a:endParaRPr>
                    </a:p>
                    <a:p>
                      <a:pPr algn="ctr">
                        <a:lnSpc>
                          <a:spcPct val="107000"/>
                        </a:lnSpc>
                        <a:spcAft>
                          <a:spcPts val="90"/>
                        </a:spcAft>
                      </a:pPr>
                      <a:r>
                        <a:rPr lang="ru-RU" sz="1600" b="1" dirty="0">
                          <a:solidFill>
                            <a:srgbClr val="171F39"/>
                          </a:solidFill>
                          <a:effectLst/>
                          <a:latin typeface="+mn-lt"/>
                          <a:ea typeface="Times New Roman" panose="02020603050405020304" pitchFamily="18" charset="0"/>
                          <a:cs typeface="Times New Roman" panose="02020603050405020304" pitchFamily="18" charset="0"/>
                        </a:rPr>
                        <a:t> 2024 года </a:t>
                      </a:r>
                      <a:endParaRPr lang="ru-RU" sz="1600" b="1" dirty="0">
                        <a:solidFill>
                          <a:srgbClr val="171F39"/>
                        </a:solidFill>
                        <a:effectLst/>
                        <a:latin typeface="+mn-lt"/>
                        <a:ea typeface="Calibri" panose="020F0502020204030204" pitchFamily="34" charset="0"/>
                        <a:cs typeface="Times New Roman" panose="02020603050405020304" pitchFamily="18" charset="0"/>
                      </a:endParaRPr>
                    </a:p>
                  </a:txBody>
                  <a:tcPr marL="67316" marR="30483" marT="571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ru-RU" sz="1600" b="1" dirty="0">
                          <a:solidFill>
                            <a:srgbClr val="171F39"/>
                          </a:solidFill>
                          <a:effectLst/>
                          <a:latin typeface="+mn-lt"/>
                          <a:ea typeface="+mn-ea"/>
                          <a:cs typeface="Times New Roman" panose="02020603050405020304" pitchFamily="18" charset="0"/>
                        </a:rPr>
                        <a:t>Администрация школы </a:t>
                      </a:r>
                      <a:endParaRPr lang="ru-RU" sz="1600" b="1" dirty="0">
                        <a:solidFill>
                          <a:srgbClr val="171F39"/>
                        </a:solidFill>
                        <a:latin typeface="+mn-lt"/>
                        <a:cs typeface="Times New Roman" panose="02020603050405020304" pitchFamily="18" charset="0"/>
                      </a:endParaRPr>
                    </a:p>
                  </a:txBody>
                  <a:tcPr marL="134098" marR="134098" marT="67050" marB="67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12180942"/>
                  </a:ext>
                </a:extLst>
              </a:tr>
              <a:tr h="592287">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ru-RU" sz="1600" b="1" dirty="0">
                          <a:solidFill>
                            <a:srgbClr val="171F39"/>
                          </a:solidFill>
                          <a:latin typeface="+mn-lt"/>
                          <a:cs typeface="Times New Roman" panose="02020603050405020304" pitchFamily="18" charset="0"/>
                        </a:rPr>
                        <a:t>1.2</a:t>
                      </a:r>
                    </a:p>
                    <a:p>
                      <a:pPr algn="ctr"/>
                      <a:endParaRPr lang="ru-RU" sz="1600" b="1" dirty="0">
                        <a:solidFill>
                          <a:srgbClr val="171F39"/>
                        </a:solidFill>
                        <a:latin typeface="+mn-lt"/>
                        <a:cs typeface="Times New Roman" panose="02020603050405020304" pitchFamily="18" charset="0"/>
                      </a:endParaRPr>
                    </a:p>
                  </a:txBody>
                  <a:tcPr marL="134098" marR="134098" marT="67050" marB="67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ru-RU" sz="1600" b="1" dirty="0">
                          <a:solidFill>
                            <a:srgbClr val="171F39"/>
                          </a:solidFill>
                          <a:effectLst/>
                          <a:latin typeface="+mn-lt"/>
                          <a:ea typeface="+mn-ea"/>
                          <a:cs typeface="Times New Roman" panose="02020603050405020304" pitchFamily="18" charset="0"/>
                        </a:rPr>
                        <a:t>Анализ результатов мониторинга ресурсного обеспечения введения учебного предмета «Труд (технология)» </a:t>
                      </a:r>
                      <a:endParaRPr lang="ru-RU" sz="1600" b="1" dirty="0">
                        <a:solidFill>
                          <a:srgbClr val="171F39"/>
                        </a:solidFill>
                        <a:latin typeface="+mn-lt"/>
                        <a:cs typeface="Times New Roman" panose="02020603050405020304" pitchFamily="18" charset="0"/>
                      </a:endParaRPr>
                    </a:p>
                  </a:txBody>
                  <a:tcPr marL="134098" marR="134098" marT="67050" marB="67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ru-RU" sz="1600" b="1" dirty="0">
                          <a:solidFill>
                            <a:srgbClr val="171F39"/>
                          </a:solidFill>
                          <a:effectLst/>
                          <a:latin typeface="+mn-lt"/>
                          <a:ea typeface="+mn-ea"/>
                          <a:cs typeface="Times New Roman" panose="02020603050405020304" pitchFamily="18" charset="0"/>
                        </a:rPr>
                        <a:t>19-20 июня 2024 года </a:t>
                      </a:r>
                      <a:endParaRPr lang="ru-RU" sz="1600" b="1" dirty="0">
                        <a:solidFill>
                          <a:srgbClr val="171F39"/>
                        </a:solidFill>
                        <a:latin typeface="+mn-lt"/>
                        <a:cs typeface="Times New Roman" panose="02020603050405020304" pitchFamily="18" charset="0"/>
                      </a:endParaRPr>
                    </a:p>
                  </a:txBody>
                  <a:tcPr marL="134098" marR="134098" marT="67050" marB="67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ru-RU" sz="1600" b="1" dirty="0">
                          <a:solidFill>
                            <a:srgbClr val="171F39"/>
                          </a:solidFill>
                          <a:effectLst/>
                          <a:latin typeface="+mn-lt"/>
                          <a:ea typeface="+mn-ea"/>
                          <a:cs typeface="Times New Roman" panose="02020603050405020304" pitchFamily="18" charset="0"/>
                        </a:rPr>
                        <a:t>Администрация школы </a:t>
                      </a:r>
                      <a:endParaRPr lang="ru-RU" sz="1600" b="1" dirty="0">
                        <a:solidFill>
                          <a:srgbClr val="171F39"/>
                        </a:solidFill>
                        <a:latin typeface="+mn-lt"/>
                        <a:cs typeface="Times New Roman" panose="02020603050405020304" pitchFamily="18" charset="0"/>
                      </a:endParaRPr>
                    </a:p>
                  </a:txBody>
                  <a:tcPr marL="134098" marR="134098" marT="67050" marB="67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09984199"/>
                  </a:ext>
                </a:extLst>
              </a:tr>
              <a:tr h="592287">
                <a:tc>
                  <a:txBody>
                    <a:bodyPr/>
                    <a:lstStyle/>
                    <a:p>
                      <a:pPr algn="ctr"/>
                      <a:r>
                        <a:rPr lang="ru-RU" sz="1600" b="1" dirty="0">
                          <a:solidFill>
                            <a:srgbClr val="171F39"/>
                          </a:solidFill>
                          <a:latin typeface="+mn-lt"/>
                          <a:cs typeface="Times New Roman" panose="02020603050405020304" pitchFamily="18" charset="0"/>
                        </a:rPr>
                        <a:t>1.</a:t>
                      </a:r>
                      <a:r>
                        <a:rPr lang="en-US" sz="1600" b="1" dirty="0">
                          <a:solidFill>
                            <a:srgbClr val="171F39"/>
                          </a:solidFill>
                          <a:latin typeface="+mn-lt"/>
                          <a:cs typeface="Times New Roman" panose="02020603050405020304" pitchFamily="18" charset="0"/>
                        </a:rPr>
                        <a:t>3</a:t>
                      </a:r>
                      <a:endParaRPr lang="ru-RU" sz="1600" b="1" dirty="0">
                        <a:solidFill>
                          <a:srgbClr val="171F39"/>
                        </a:solidFill>
                        <a:latin typeface="+mn-lt"/>
                        <a:cs typeface="Times New Roman" panose="02020603050405020304" pitchFamily="18" charset="0"/>
                      </a:endParaRPr>
                    </a:p>
                  </a:txBody>
                  <a:tcPr marL="134098" marR="134098" marT="67050" marB="67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270" marR="40005" algn="ctr">
                        <a:lnSpc>
                          <a:spcPct val="107000"/>
                        </a:lnSpc>
                        <a:spcAft>
                          <a:spcPts val="800"/>
                        </a:spcAft>
                      </a:pPr>
                      <a:r>
                        <a:rPr lang="ru-RU" sz="1600" b="1" dirty="0">
                          <a:solidFill>
                            <a:srgbClr val="171F39"/>
                          </a:solidFill>
                          <a:effectLst/>
                          <a:latin typeface="+mn-lt"/>
                          <a:ea typeface="Times New Roman" panose="02020603050405020304" pitchFamily="18" charset="0"/>
                          <a:cs typeface="Times New Roman" panose="02020603050405020304" pitchFamily="18" charset="0"/>
                        </a:rPr>
                        <a:t>Информирование общественности через официальный сайт, социальные сети о введении</a:t>
                      </a:r>
                      <a:r>
                        <a:rPr lang="ru-RU" sz="1600" b="1" dirty="0">
                          <a:solidFill>
                            <a:srgbClr val="171F39"/>
                          </a:solidFill>
                          <a:effectLst/>
                          <a:latin typeface="+mn-lt"/>
                          <a:ea typeface="Calibri" panose="020F0502020204030204" pitchFamily="34" charset="0"/>
                          <a:cs typeface="Times New Roman" panose="02020603050405020304" pitchFamily="18" charset="0"/>
                        </a:rPr>
                        <a:t> </a:t>
                      </a:r>
                      <a:r>
                        <a:rPr lang="ru-RU" sz="1600" b="1" dirty="0">
                          <a:solidFill>
                            <a:srgbClr val="171F39"/>
                          </a:solidFill>
                          <a:effectLst/>
                          <a:latin typeface="+mn-lt"/>
                          <a:ea typeface="Times New Roman" panose="02020603050405020304" pitchFamily="18" charset="0"/>
                          <a:cs typeface="Times New Roman" panose="02020603050405020304" pitchFamily="18" charset="0"/>
                        </a:rPr>
                        <a:t>учебного предмета  «Труд(технология)»  </a:t>
                      </a:r>
                      <a:endParaRPr lang="ru-RU" sz="1600" b="1" dirty="0">
                        <a:solidFill>
                          <a:srgbClr val="171F39"/>
                        </a:solidFill>
                        <a:effectLst/>
                        <a:latin typeface="+mn-lt"/>
                        <a:ea typeface="Calibri" panose="020F0502020204030204" pitchFamily="34" charset="0"/>
                        <a:cs typeface="Times New Roman" panose="02020603050405020304" pitchFamily="18" charset="0"/>
                      </a:endParaRPr>
                    </a:p>
                  </a:txBody>
                  <a:tcPr marL="67316" marR="30483" marT="571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ru-RU" sz="1600" b="1" dirty="0">
                          <a:solidFill>
                            <a:srgbClr val="171F39"/>
                          </a:solidFill>
                          <a:effectLst/>
                          <a:latin typeface="+mn-lt"/>
                          <a:ea typeface="+mn-ea"/>
                          <a:cs typeface="Times New Roman" panose="02020603050405020304" pitchFamily="18" charset="0"/>
                        </a:rPr>
                        <a:t>постоянно</a:t>
                      </a:r>
                      <a:r>
                        <a:rPr lang="ru-RU" sz="1600" b="1" dirty="0">
                          <a:solidFill>
                            <a:srgbClr val="171F39"/>
                          </a:solidFill>
                          <a:effectLst/>
                          <a:latin typeface="+mn-lt"/>
                          <a:cs typeface="Times New Roman" panose="02020603050405020304" pitchFamily="18" charset="0"/>
                        </a:rPr>
                        <a:t> </a:t>
                      </a:r>
                      <a:endParaRPr lang="ru-RU" sz="1600" b="1" dirty="0">
                        <a:solidFill>
                          <a:srgbClr val="171F39"/>
                        </a:solidFill>
                        <a:latin typeface="+mn-lt"/>
                        <a:cs typeface="Times New Roman" panose="02020603050405020304" pitchFamily="18" charset="0"/>
                      </a:endParaRPr>
                    </a:p>
                  </a:txBody>
                  <a:tcPr marL="134098" marR="134098" marT="67050" marB="67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ru-RU" sz="1600" b="1" dirty="0">
                          <a:solidFill>
                            <a:srgbClr val="171F39"/>
                          </a:solidFill>
                          <a:effectLst/>
                          <a:latin typeface="+mn-lt"/>
                          <a:ea typeface="+mn-ea"/>
                          <a:cs typeface="Times New Roman" panose="02020603050405020304" pitchFamily="18" charset="0"/>
                        </a:rPr>
                        <a:t>Администрация школы </a:t>
                      </a:r>
                      <a:endParaRPr lang="ru-RU" sz="1600" b="1" dirty="0">
                        <a:solidFill>
                          <a:srgbClr val="171F39"/>
                        </a:solidFill>
                        <a:latin typeface="+mn-lt"/>
                        <a:cs typeface="Times New Roman" panose="02020603050405020304" pitchFamily="18" charset="0"/>
                      </a:endParaRPr>
                    </a:p>
                  </a:txBody>
                  <a:tcPr marL="134098" marR="134098" marT="67050" marB="67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33750763"/>
                  </a:ext>
                </a:extLst>
              </a:tr>
              <a:tr h="489318">
                <a:tc gridSpan="4">
                  <a:txBody>
                    <a:bodyPr/>
                    <a:lstStyle/>
                    <a:p>
                      <a:pPr algn="ctr"/>
                      <a:r>
                        <a:rPr lang="ru-RU" sz="1600" b="1" dirty="0">
                          <a:solidFill>
                            <a:srgbClr val="171F39"/>
                          </a:solidFill>
                          <a:effectLst/>
                          <a:latin typeface="+mn-lt"/>
                          <a:ea typeface="+mn-ea"/>
                          <a:cs typeface="Times New Roman" panose="02020603050405020304" pitchFamily="18" charset="0"/>
                        </a:rPr>
                        <a:t>2. Организация образовательного процесса </a:t>
                      </a:r>
                      <a:endParaRPr lang="ru-RU" sz="1600" b="1" dirty="0">
                        <a:solidFill>
                          <a:srgbClr val="171F39"/>
                        </a:solidFill>
                        <a:latin typeface="+mn-lt"/>
                        <a:cs typeface="Times New Roman" panose="02020603050405020304" pitchFamily="18" charset="0"/>
                      </a:endParaRPr>
                    </a:p>
                  </a:txBody>
                  <a:tcPr marL="134098" marR="134098" marT="67050" marB="67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lang="ru-RU" sz="1600" dirty="0">
                        <a:solidFill>
                          <a:schemeClr val="tx1"/>
                        </a:solidFill>
                        <a:latin typeface="Times New Roman" panose="02020603050405020304" pitchFamily="18" charset="0"/>
                        <a:cs typeface="Times New Roman" panose="02020603050405020304" pitchFamily="18" charset="0"/>
                      </a:endParaRPr>
                    </a:p>
                  </a:txBody>
                  <a:tcPr marL="134087" marR="134087" marT="67044" marB="670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lang="ru-RU" sz="1600" dirty="0">
                        <a:solidFill>
                          <a:schemeClr val="tx1"/>
                        </a:solidFill>
                        <a:latin typeface="Times New Roman" panose="02020603050405020304" pitchFamily="18" charset="0"/>
                        <a:cs typeface="Times New Roman" panose="02020603050405020304" pitchFamily="18" charset="0"/>
                      </a:endParaRPr>
                    </a:p>
                  </a:txBody>
                  <a:tcPr marL="134098" marR="134098" marT="67050" marB="67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01433924"/>
                  </a:ext>
                </a:extLst>
              </a:tr>
              <a:tr h="592287">
                <a:tc>
                  <a:txBody>
                    <a:bodyPr/>
                    <a:lstStyle/>
                    <a:p>
                      <a:pPr algn="ctr"/>
                      <a:r>
                        <a:rPr lang="en-US" sz="1600" b="1" dirty="0">
                          <a:solidFill>
                            <a:srgbClr val="171F39"/>
                          </a:solidFill>
                          <a:latin typeface="+mn-lt"/>
                          <a:cs typeface="Times New Roman" panose="02020603050405020304" pitchFamily="18" charset="0"/>
                        </a:rPr>
                        <a:t>2</a:t>
                      </a:r>
                      <a:r>
                        <a:rPr lang="ru-RU" sz="1600" b="1" dirty="0">
                          <a:solidFill>
                            <a:srgbClr val="171F39"/>
                          </a:solidFill>
                          <a:latin typeface="+mn-lt"/>
                          <a:cs typeface="Times New Roman" panose="02020603050405020304" pitchFamily="18" charset="0"/>
                        </a:rPr>
                        <a:t>.1</a:t>
                      </a:r>
                    </a:p>
                  </a:txBody>
                  <a:tcPr marL="134098" marR="134098" marT="67050" marB="67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ru-RU" sz="1600" b="1" dirty="0">
                          <a:solidFill>
                            <a:srgbClr val="171F39"/>
                          </a:solidFill>
                          <a:effectLst/>
                          <a:latin typeface="+mn-lt"/>
                          <a:ea typeface="+mn-ea"/>
                          <a:cs typeface="Times New Roman" panose="02020603050405020304" pitchFamily="18" charset="0"/>
                        </a:rPr>
                        <a:t>Внесение изменений в основные образовательные программы в части учебного предмета</a:t>
                      </a:r>
                      <a:r>
                        <a:rPr lang="en-US" sz="1600" b="1" dirty="0">
                          <a:solidFill>
                            <a:srgbClr val="171F39"/>
                          </a:solidFill>
                          <a:effectLst/>
                          <a:latin typeface="+mn-lt"/>
                          <a:ea typeface="+mn-ea"/>
                          <a:cs typeface="Times New Roman" panose="02020603050405020304" pitchFamily="18" charset="0"/>
                        </a:rPr>
                        <a:t> </a:t>
                      </a:r>
                      <a:r>
                        <a:rPr lang="ru-RU" sz="1600" b="1" dirty="0">
                          <a:solidFill>
                            <a:srgbClr val="171F39"/>
                          </a:solidFill>
                          <a:effectLst/>
                          <a:latin typeface="+mn-lt"/>
                          <a:ea typeface="+mn-ea"/>
                          <a:cs typeface="Times New Roman" panose="02020603050405020304" pitchFamily="18" charset="0"/>
                        </a:rPr>
                        <a:t>«Труд(технология)» </a:t>
                      </a:r>
                      <a:endParaRPr lang="ru-RU" sz="1600" b="1" dirty="0">
                        <a:solidFill>
                          <a:srgbClr val="171F39"/>
                        </a:solidFill>
                        <a:latin typeface="+mn-lt"/>
                        <a:cs typeface="Times New Roman" panose="02020603050405020304" pitchFamily="18" charset="0"/>
                      </a:endParaRPr>
                    </a:p>
                  </a:txBody>
                  <a:tcPr marL="134098" marR="134098" marT="67050" marB="67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ru-RU" sz="1600" b="1" dirty="0">
                          <a:solidFill>
                            <a:srgbClr val="171F39"/>
                          </a:solidFill>
                          <a:effectLst/>
                          <a:latin typeface="+mn-lt"/>
                          <a:ea typeface="+mn-ea"/>
                          <a:cs typeface="Times New Roman" panose="02020603050405020304" pitchFamily="18" charset="0"/>
                        </a:rPr>
                        <a:t>до 1 июля 2024 года </a:t>
                      </a:r>
                      <a:endParaRPr lang="ru-RU" sz="1600" b="1" dirty="0">
                        <a:solidFill>
                          <a:srgbClr val="171F39"/>
                        </a:solidFill>
                        <a:latin typeface="+mn-lt"/>
                        <a:cs typeface="Times New Roman" panose="02020603050405020304" pitchFamily="18" charset="0"/>
                      </a:endParaRPr>
                    </a:p>
                  </a:txBody>
                  <a:tcPr marL="134098" marR="134098" marT="67050" marB="67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ru-RU" sz="1600" b="1" dirty="0">
                          <a:solidFill>
                            <a:srgbClr val="171F39"/>
                          </a:solidFill>
                          <a:effectLst/>
                          <a:latin typeface="+mn-lt"/>
                          <a:ea typeface="+mn-ea"/>
                          <a:cs typeface="Times New Roman" panose="02020603050405020304" pitchFamily="18" charset="0"/>
                        </a:rPr>
                        <a:t>Администрация школы </a:t>
                      </a:r>
                      <a:endParaRPr lang="ru-RU" sz="1600" b="1" dirty="0">
                        <a:solidFill>
                          <a:srgbClr val="171F39"/>
                        </a:solidFill>
                        <a:latin typeface="+mn-lt"/>
                        <a:cs typeface="Times New Roman" panose="02020603050405020304" pitchFamily="18" charset="0"/>
                      </a:endParaRPr>
                    </a:p>
                  </a:txBody>
                  <a:tcPr marL="134098" marR="134098" marT="67050" marB="67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89230172"/>
                  </a:ext>
                </a:extLst>
              </a:tr>
              <a:tr h="592287">
                <a:tc>
                  <a:txBody>
                    <a:bodyPr/>
                    <a:lstStyle/>
                    <a:p>
                      <a:pPr algn="ctr"/>
                      <a:r>
                        <a:rPr lang="en-US" sz="1600" b="1" dirty="0">
                          <a:solidFill>
                            <a:srgbClr val="171F39"/>
                          </a:solidFill>
                          <a:latin typeface="+mn-lt"/>
                          <a:cs typeface="Times New Roman" panose="02020603050405020304" pitchFamily="18" charset="0"/>
                        </a:rPr>
                        <a:t>2</a:t>
                      </a:r>
                      <a:r>
                        <a:rPr lang="ru-RU" sz="1600" b="1" dirty="0">
                          <a:solidFill>
                            <a:srgbClr val="171F39"/>
                          </a:solidFill>
                          <a:latin typeface="+mn-lt"/>
                          <a:cs typeface="Times New Roman" panose="02020603050405020304" pitchFamily="18" charset="0"/>
                        </a:rPr>
                        <a:t>.</a:t>
                      </a:r>
                      <a:r>
                        <a:rPr lang="en-US" sz="1600" b="1" dirty="0">
                          <a:solidFill>
                            <a:srgbClr val="171F39"/>
                          </a:solidFill>
                          <a:latin typeface="+mn-lt"/>
                          <a:cs typeface="Times New Roman" panose="02020603050405020304" pitchFamily="18" charset="0"/>
                        </a:rPr>
                        <a:t>2</a:t>
                      </a:r>
                      <a:endParaRPr lang="ru-RU" sz="1600" b="1" dirty="0">
                        <a:solidFill>
                          <a:srgbClr val="171F39"/>
                        </a:solidFill>
                        <a:latin typeface="+mn-lt"/>
                        <a:cs typeface="Times New Roman" panose="02020603050405020304" pitchFamily="18" charset="0"/>
                      </a:endParaRPr>
                    </a:p>
                  </a:txBody>
                  <a:tcPr marL="134098" marR="134098" marT="67050" marB="67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270" marR="37465" algn="ctr">
                        <a:lnSpc>
                          <a:spcPct val="107000"/>
                        </a:lnSpc>
                        <a:spcAft>
                          <a:spcPts val="800"/>
                        </a:spcAft>
                      </a:pPr>
                      <a:r>
                        <a:rPr lang="ru-RU" sz="1600" b="1" dirty="0">
                          <a:solidFill>
                            <a:srgbClr val="171F39"/>
                          </a:solidFill>
                          <a:effectLst/>
                          <a:latin typeface="+mn-lt"/>
                          <a:ea typeface="Times New Roman" panose="02020603050405020304" pitchFamily="18" charset="0"/>
                          <a:cs typeface="Times New Roman" panose="02020603050405020304" pitchFamily="18" charset="0"/>
                        </a:rPr>
                        <a:t>Приведение названия учебного кабинета в соответствие названию учебного предмета «Труд (технология)» </a:t>
                      </a:r>
                      <a:endParaRPr lang="ru-RU" sz="1600" b="1" dirty="0">
                        <a:solidFill>
                          <a:srgbClr val="171F39"/>
                        </a:solidFill>
                        <a:effectLst/>
                        <a:latin typeface="+mn-lt"/>
                        <a:ea typeface="Calibri" panose="020F0502020204030204" pitchFamily="34" charset="0"/>
                        <a:cs typeface="Times New Roman" panose="02020603050405020304" pitchFamily="18" charset="0"/>
                      </a:endParaRPr>
                    </a:p>
                  </a:txBody>
                  <a:tcPr marL="67316" marR="30483" marT="571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ru-RU" sz="1600" b="1" dirty="0">
                          <a:solidFill>
                            <a:srgbClr val="171F39"/>
                          </a:solidFill>
                          <a:effectLst/>
                          <a:latin typeface="+mn-lt"/>
                          <a:ea typeface="+mn-ea"/>
                          <a:cs typeface="Times New Roman" panose="02020603050405020304" pitchFamily="18" charset="0"/>
                        </a:rPr>
                        <a:t>до 31 августа 2024 года </a:t>
                      </a:r>
                      <a:endParaRPr lang="ru-RU" sz="1600" b="1" dirty="0">
                        <a:solidFill>
                          <a:srgbClr val="171F39"/>
                        </a:solidFill>
                        <a:latin typeface="+mn-lt"/>
                        <a:cs typeface="Times New Roman" panose="02020603050405020304" pitchFamily="18" charset="0"/>
                      </a:endParaRPr>
                    </a:p>
                  </a:txBody>
                  <a:tcPr marL="134098" marR="134098" marT="67050" marB="67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ru-RU" sz="1600" b="1" dirty="0">
                          <a:solidFill>
                            <a:srgbClr val="171F39"/>
                          </a:solidFill>
                          <a:effectLst/>
                          <a:latin typeface="+mn-lt"/>
                          <a:ea typeface="+mn-ea"/>
                          <a:cs typeface="Times New Roman" panose="02020603050405020304" pitchFamily="18" charset="0"/>
                        </a:rPr>
                        <a:t>Администрация школы </a:t>
                      </a:r>
                      <a:endParaRPr lang="ru-RU" sz="1600" b="1" dirty="0">
                        <a:solidFill>
                          <a:srgbClr val="171F39"/>
                        </a:solidFill>
                        <a:latin typeface="+mn-lt"/>
                        <a:cs typeface="Times New Roman" panose="02020603050405020304" pitchFamily="18" charset="0"/>
                      </a:endParaRPr>
                    </a:p>
                  </a:txBody>
                  <a:tcPr marL="134098" marR="134098" marT="67050" marB="67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14461011"/>
                  </a:ext>
                </a:extLst>
              </a:tr>
              <a:tr h="1163222">
                <a:tc>
                  <a:txBody>
                    <a:bodyPr/>
                    <a:lstStyle/>
                    <a:p>
                      <a:pPr algn="ctr"/>
                      <a:r>
                        <a:rPr lang="en-US" sz="1600" b="1" dirty="0">
                          <a:solidFill>
                            <a:srgbClr val="171F39"/>
                          </a:solidFill>
                          <a:latin typeface="+mn-lt"/>
                          <a:cs typeface="Times New Roman" panose="02020603050405020304" pitchFamily="18" charset="0"/>
                        </a:rPr>
                        <a:t>2</a:t>
                      </a:r>
                      <a:r>
                        <a:rPr lang="ru-RU" sz="1600" b="1" dirty="0">
                          <a:solidFill>
                            <a:srgbClr val="171F39"/>
                          </a:solidFill>
                          <a:latin typeface="+mn-lt"/>
                          <a:cs typeface="Times New Roman" panose="02020603050405020304" pitchFamily="18" charset="0"/>
                        </a:rPr>
                        <a:t>.</a:t>
                      </a:r>
                      <a:r>
                        <a:rPr lang="en-US" sz="1600" b="1" dirty="0">
                          <a:solidFill>
                            <a:srgbClr val="171F39"/>
                          </a:solidFill>
                          <a:latin typeface="+mn-lt"/>
                          <a:cs typeface="Times New Roman" panose="02020603050405020304" pitchFamily="18" charset="0"/>
                        </a:rPr>
                        <a:t>3</a:t>
                      </a:r>
                      <a:endParaRPr lang="ru-RU" sz="1600" b="1" dirty="0">
                        <a:solidFill>
                          <a:srgbClr val="171F39"/>
                        </a:solidFill>
                        <a:latin typeface="+mn-lt"/>
                        <a:cs typeface="Times New Roman" panose="02020603050405020304" pitchFamily="18" charset="0"/>
                      </a:endParaRPr>
                    </a:p>
                  </a:txBody>
                  <a:tcPr marL="134098" marR="134098" marT="67050" marB="67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270" marR="36830" algn="ctr">
                        <a:lnSpc>
                          <a:spcPct val="107000"/>
                        </a:lnSpc>
                        <a:spcAft>
                          <a:spcPts val="800"/>
                        </a:spcAft>
                      </a:pPr>
                      <a:r>
                        <a:rPr lang="ru-RU" sz="1600" b="1" dirty="0">
                          <a:solidFill>
                            <a:srgbClr val="171F39"/>
                          </a:solidFill>
                          <a:effectLst/>
                          <a:latin typeface="+mn-lt"/>
                          <a:ea typeface="Times New Roman" panose="02020603050405020304" pitchFamily="18" charset="0"/>
                          <a:cs typeface="Times New Roman" panose="02020603050405020304" pitchFamily="18" charset="0"/>
                        </a:rPr>
                        <a:t>Разработка и реализация комплекса мер по обеспечению условий реализации  учебного предмета «Труд(технология)» в соответствии с требованиями к материально- техническому обеспечению образовательного процесса</a:t>
                      </a:r>
                      <a:endParaRPr lang="ru-RU" sz="1600" b="1" dirty="0">
                        <a:solidFill>
                          <a:srgbClr val="171F39"/>
                        </a:solidFill>
                        <a:effectLst/>
                        <a:latin typeface="+mn-lt"/>
                        <a:ea typeface="Calibri" panose="020F0502020204030204" pitchFamily="34" charset="0"/>
                        <a:cs typeface="Times New Roman" panose="02020603050405020304" pitchFamily="18" charset="0"/>
                      </a:endParaRPr>
                    </a:p>
                  </a:txBody>
                  <a:tcPr marL="67316" marR="30483" marT="571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7000"/>
                        </a:lnSpc>
                        <a:spcAft>
                          <a:spcPts val="800"/>
                        </a:spcAft>
                      </a:pPr>
                      <a:r>
                        <a:rPr lang="ru-RU" sz="1600" b="1" dirty="0">
                          <a:solidFill>
                            <a:srgbClr val="171F39"/>
                          </a:solidFill>
                          <a:effectLst/>
                          <a:latin typeface="+mn-lt"/>
                          <a:ea typeface="Times New Roman" panose="02020603050405020304" pitchFamily="18" charset="0"/>
                          <a:cs typeface="Times New Roman" panose="02020603050405020304" pitchFamily="18" charset="0"/>
                        </a:rPr>
                        <a:t>июнь –август  2024 года</a:t>
                      </a:r>
                      <a:endParaRPr lang="ru-RU" sz="1600" b="1" dirty="0">
                        <a:solidFill>
                          <a:srgbClr val="171F39"/>
                        </a:solidFill>
                        <a:effectLst/>
                        <a:latin typeface="+mn-lt"/>
                        <a:ea typeface="Calibri" panose="020F0502020204030204" pitchFamily="34" charset="0"/>
                        <a:cs typeface="Times New Roman" panose="02020603050405020304" pitchFamily="18" charset="0"/>
                      </a:endParaRPr>
                    </a:p>
                  </a:txBody>
                  <a:tcPr marL="67316" marR="30483" marT="571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ru-RU" sz="1600" b="1" dirty="0">
                          <a:solidFill>
                            <a:srgbClr val="171F39"/>
                          </a:solidFill>
                          <a:effectLst/>
                          <a:latin typeface="+mn-lt"/>
                          <a:ea typeface="+mn-ea"/>
                          <a:cs typeface="Times New Roman" panose="02020603050405020304" pitchFamily="18" charset="0"/>
                        </a:rPr>
                        <a:t>Администрация школы </a:t>
                      </a:r>
                      <a:endParaRPr lang="ru-RU" sz="1600" b="1" dirty="0">
                        <a:solidFill>
                          <a:srgbClr val="171F39"/>
                        </a:solidFill>
                        <a:latin typeface="+mn-lt"/>
                        <a:cs typeface="Times New Roman" panose="02020603050405020304" pitchFamily="18" charset="0"/>
                      </a:endParaRPr>
                    </a:p>
                  </a:txBody>
                  <a:tcPr marL="134098" marR="134098" marT="67050" marB="67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0412647"/>
                  </a:ext>
                </a:extLst>
              </a:tr>
            </a:tbl>
          </a:graphicData>
        </a:graphic>
      </p:graphicFrame>
    </p:spTree>
    <p:extLst>
      <p:ext uri="{BB962C8B-B14F-4D97-AF65-F5344CB8AC3E}">
        <p14:creationId xmlns:p14="http://schemas.microsoft.com/office/powerpoint/2010/main" val="19057200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1584</TotalTime>
  <Words>2798</Words>
  <Application>Microsoft Office PowerPoint</Application>
  <PresentationFormat>Широкоэкранный</PresentationFormat>
  <Paragraphs>334</Paragraphs>
  <Slides>15</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15</vt:i4>
      </vt:variant>
    </vt:vector>
  </HeadingPairs>
  <TitlesOfParts>
    <vt:vector size="20" baseType="lpstr">
      <vt:lpstr>Arial MT</vt:lpstr>
      <vt:lpstr>Calibri</vt:lpstr>
      <vt:lpstr>Times New Roman</vt:lpstr>
      <vt:lpstr>Wingdings</vt:lpstr>
      <vt:lpstr>Office Theme</vt:lpstr>
      <vt:lpstr>Что НОВОГО нас ждёт в 2024-2025 учебном году?</vt:lpstr>
      <vt:lpstr>Федеральный закон «Об образовании в Российской Федерации» Федеральный закон от 19 декабря 2023 г. N 618-ФЗ "О внесении изменений в Федеральный закон                        "Об образовании в Российской Федерации" </vt:lpstr>
      <vt:lpstr>Новые нормативные документы</vt:lpstr>
      <vt:lpstr>Приказ Минпросвещения России от 19.03.2024 № 171 </vt:lpstr>
      <vt:lpstr>Требования к организации образовательного процесса</vt:lpstr>
      <vt:lpstr>Труд (технология)</vt:lpstr>
      <vt:lpstr>Труд (технология)</vt:lpstr>
      <vt:lpstr>Дорожная карта по введению с 01.09.2024 учебного предмета «Труд (технология)»</vt:lpstr>
      <vt:lpstr>Дорожная карта по введению с 01.09.2024 учебного предмета «Труд (технология)»</vt:lpstr>
      <vt:lpstr>Дорожная карта по введению с 01.09.2024 учебного предмета «Труд (технология)»</vt:lpstr>
      <vt:lpstr>Основы безопасности и защиты Родины (ОБЗР)</vt:lpstr>
      <vt:lpstr>ОСНОВЫ БЕЗОПАСНОСТИ И ЗАЩИТЫ РОДИНЫ</vt:lpstr>
      <vt:lpstr>Дорожная карта по введению с 01.09.2024 учебного предмета «Основы безопасности и защиты Родины» (ОБЗР)</vt:lpstr>
      <vt:lpstr>Дорожная карта по введению с 01.09.2024 учебного предмета «Основы безопасности и защиты Родины» (ОБЗР)</vt:lpstr>
      <vt:lpstr>Дорожная карта по введению с 01.09.2024 учебного предмета «Основы безопасности и защиты Родины» (ОБЗР)</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User-095</dc:creator>
  <cp:lastModifiedBy>User</cp:lastModifiedBy>
  <cp:revision>21</cp:revision>
  <cp:lastPrinted>2024-06-11T12:40:24Z</cp:lastPrinted>
  <dcterms:created xsi:type="dcterms:W3CDTF">2024-06-03T07:22:32Z</dcterms:created>
  <dcterms:modified xsi:type="dcterms:W3CDTF">2024-08-03T03:57:36Z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2024-03-02T00:00:00Z</vt:filetime>
  </property>
  <property fmtid="{D5CDD505-2E9C-101B-9397-08002B2CF9AE}" pid="3" name="Creator">
    <vt:lpwstr>Microsoft® PowerPoint® 2019</vt:lpwstr>
  </property>
  <property fmtid="{D5CDD505-2E9C-101B-9397-08002B2CF9AE}" pid="4" name="LastSaved">
    <vt:filetime>2024-06-03T00:00:00Z</vt:filetime>
  </property>
</Properties>
</file>