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1" r:id="rId4"/>
    <p:sldId id="257" r:id="rId5"/>
    <p:sldId id="260" r:id="rId6"/>
    <p:sldId id="259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FE909-50E1-4DFE-8DFC-761C92F5430F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DD11C-5436-4B5F-AECE-805D2E86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5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FE909-50E1-4DFE-8DFC-761C92F5430F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DD11C-5436-4B5F-AECE-805D2E86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279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FE909-50E1-4DFE-8DFC-761C92F5430F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DD11C-5436-4B5F-AECE-805D2E86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597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FE909-50E1-4DFE-8DFC-761C92F5430F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DD11C-5436-4B5F-AECE-805D2E86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027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FE909-50E1-4DFE-8DFC-761C92F5430F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DD11C-5436-4B5F-AECE-805D2E86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35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FE909-50E1-4DFE-8DFC-761C92F5430F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DD11C-5436-4B5F-AECE-805D2E86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56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FE909-50E1-4DFE-8DFC-761C92F5430F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DD11C-5436-4B5F-AECE-805D2E86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286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FE909-50E1-4DFE-8DFC-761C92F5430F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DD11C-5436-4B5F-AECE-805D2E86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00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FE909-50E1-4DFE-8DFC-761C92F5430F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DD11C-5436-4B5F-AECE-805D2E86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595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FE909-50E1-4DFE-8DFC-761C92F5430F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DD11C-5436-4B5F-AECE-805D2E86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70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FE909-50E1-4DFE-8DFC-761C92F5430F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DD11C-5436-4B5F-AECE-805D2E86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860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FE909-50E1-4DFE-8DFC-761C92F5430F}" type="datetimeFigureOut">
              <a:rPr lang="ru-RU" smtClean="0"/>
              <a:t>20.12.2022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ADD11C-5436-4B5F-AECE-805D2E86BD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250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06243" y="1419619"/>
            <a:ext cx="10350651" cy="2852737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Проектирование и реализация рабочей программы </a:t>
            </a:r>
            <a:br>
              <a:rPr lang="ru-RU" sz="32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учебного </a:t>
            </a:r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 «Литературное чтение» </a:t>
            </a:r>
            <a:br>
              <a:rPr lang="ru-RU" sz="32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в  </a:t>
            </a:r>
            <a:r>
              <a:rPr lang="ru-RU" sz="32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с обновленным ФГОС НОО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244" y="3702088"/>
            <a:ext cx="2895851" cy="230448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096000" y="467780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buNone/>
            </a:pPr>
            <a:r>
              <a:rPr lang="ru-RU" b="1" i="1" dirty="0">
                <a:solidFill>
                  <a:srgbClr val="002060"/>
                </a:solidFill>
              </a:rPr>
              <a:t>Тайсумова М.Х., куратор</a:t>
            </a:r>
          </a:p>
          <a:p>
            <a:pPr algn="r">
              <a:buNone/>
            </a:pPr>
            <a:r>
              <a:rPr lang="ru-RU" b="1" i="1" dirty="0">
                <a:solidFill>
                  <a:srgbClr val="002060"/>
                </a:solidFill>
              </a:rPr>
              <a:t>региональных методистов </a:t>
            </a:r>
          </a:p>
          <a:p>
            <a:pPr algn="r">
              <a:buNone/>
            </a:pPr>
            <a:r>
              <a:rPr lang="ru-RU" b="1" i="1" dirty="0">
                <a:solidFill>
                  <a:srgbClr val="002060"/>
                </a:solidFill>
              </a:rPr>
              <a:t>начального образования ЦНППМ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096000" y="6006576"/>
            <a:ext cx="750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</a:rPr>
              <a:t>2022г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08150" y="101279"/>
            <a:ext cx="6096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ЧЕЧЕНСКОЙ РЕСПУБЛИКИ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ДОПОЛНИТЕЛЬНОГО ПРОФЕССИОНАЛЬНОГО 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 «ИНСТИТУТ РАЗВИТИЯ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1140608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17" y="0"/>
            <a:ext cx="3668358" cy="31744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1" t="-427" r="3633" b="1450"/>
          <a:stretch/>
        </p:blipFill>
        <p:spPr>
          <a:xfrm>
            <a:off x="4228902" y="301214"/>
            <a:ext cx="3891327" cy="23510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1872" y="301214"/>
            <a:ext cx="3673458" cy="2872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" t="5258" r="1597" b="15509"/>
          <a:stretch/>
        </p:blipFill>
        <p:spPr>
          <a:xfrm>
            <a:off x="204396" y="3367143"/>
            <a:ext cx="11553712" cy="31735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4937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CC3EEFE-7B1B-4B97-8C3A-7A2B83992A05}"/>
              </a:ext>
            </a:extLst>
          </p:cNvPr>
          <p:cNvSpPr/>
          <p:nvPr/>
        </p:nvSpPr>
        <p:spPr>
          <a:xfrm>
            <a:off x="340241" y="197346"/>
            <a:ext cx="11727711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фольклор как народная духовная культура. Представление о многообразии видов фольклора: словесный, музыкальный, обрядовый (календарный).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результаты:</a:t>
            </a:r>
          </a:p>
          <a:p>
            <a:r>
              <a:rPr lang="ru-RU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(по УТК):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уважительное отношение и интерес к художественной культуре, восприимчивость к разным видам искусства, традициям и творчеству своего и других народов.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Метапредметные (по рабочей программе):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-понимать жанровую принадлежность, содержание, смысл прослушанного/прочитанного произведения.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-различать и называть отдельные жанры фольклора 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Предметные (по УТК):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-объяснять культурную значимость художественной литературы и фольклора;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-участвовать в диалоге, связанном с обсуждением произведения;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-понимать фактическое содержание прослушанного текста, его смысл.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научишься: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   ● различать жанровые разновидности календарно-обрядового фольклора.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704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981" y="148857"/>
            <a:ext cx="11834038" cy="7602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Виды деятельности</a:t>
            </a:r>
            <a:r>
              <a:rPr lang="ru-RU" sz="2800" b="0" i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en-US" sz="2800" b="0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sz="2800" b="0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вопросов: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такое фольклор?», «Какие произведения относятся к фольклору?»;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«Вспомни и назови»: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предложенных произведений малых жанров фольклора, определение жанра, объяснение и ответ на вопрос «К каким жанрам относятся эти тексты?», аргументация своего мнения;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жанровых разновидностей календарно-обрядового фольклора;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парах: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задания  "Распредели иллюстрации по соответствующим рубрикам таблицы»: «Относится к календарно-обрядовому фольклору», «Не относится к календарно-обрядовому фольклору»;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диалог: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осознание ценности нравственно-этических понятий, традиций и творчества своего и других народов;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контроля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 и результата деятельности.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ЭОРы</a:t>
            </a:r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https://learningapps.org/ ; https://nearpod.com/ </a:t>
            </a:r>
          </a:p>
          <a:p>
            <a:r>
              <a:rPr lang="ru-RU" sz="2400" dirty="0"/>
              <a:t> </a:t>
            </a:r>
            <a:endParaRPr lang="ru-RU" sz="24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br>
              <a:rPr lang="ru-RU" b="0" i="0" dirty="0">
                <a:solidFill>
                  <a:srgbClr val="000000"/>
                </a:solidFill>
                <a:effectLst/>
                <a:latin typeface="npprimarymedium"/>
              </a:rPr>
            </a:br>
            <a:endParaRPr lang="ru-RU" b="0" i="0" dirty="0">
              <a:solidFill>
                <a:srgbClr val="000000"/>
              </a:solidFill>
              <a:effectLst/>
              <a:latin typeface="npprimarymedium"/>
            </a:endParaRPr>
          </a:p>
          <a:p>
            <a:pPr fontAlgn="base"/>
            <a:br>
              <a:rPr lang="ru-RU" b="0" i="0" dirty="0">
                <a:solidFill>
                  <a:srgbClr val="000000"/>
                </a:solidFill>
                <a:effectLst/>
                <a:latin typeface="npprimarymedium"/>
              </a:rPr>
            </a:br>
            <a:endParaRPr lang="ru-RU" b="0" i="0" dirty="0">
              <a:solidFill>
                <a:srgbClr val="000000"/>
              </a:solidFill>
              <a:effectLst/>
              <a:latin typeface="npprimarymedium"/>
            </a:endParaRPr>
          </a:p>
        </p:txBody>
      </p:sp>
    </p:spTree>
    <p:extLst>
      <p:ext uri="{BB962C8B-B14F-4D97-AF65-F5344CB8AC3E}">
        <p14:creationId xmlns:p14="http://schemas.microsoft.com/office/powerpoint/2010/main" val="37520157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36318" y="255058"/>
            <a:ext cx="100870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учебники использовать в переходный период - 2022/23 учебный год?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62230" y="1096897"/>
            <a:ext cx="940935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период перехода на обновлённые ФГОС-2021*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могут быть использованы любые учебно-методические комплекты, включённые в федеральный перечень учебников 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особое внимание должно быть уделено изменению методики преподавания учебных предметов при одновременном использовании дополнительных учебных, дидактических материалов, ориентированных на формирование предметных,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метапредметных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личностных результатов 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*Письмо Министерства просвещения от 11.11.2021 № 03-1899 «Об обеспечении учебными изданиями (учебниками и учебными пособиями) обучающихся в 2022/23 учебном году </a:t>
            </a:r>
          </a:p>
        </p:txBody>
      </p:sp>
    </p:spTree>
    <p:extLst>
      <p:ext uri="{BB962C8B-B14F-4D97-AF65-F5344CB8AC3E}">
        <p14:creationId xmlns:p14="http://schemas.microsoft.com/office/powerpoint/2010/main" val="1431308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180" y="355003"/>
            <a:ext cx="91440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9772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209</Words>
  <Application>Microsoft Office PowerPoint</Application>
  <PresentationFormat>Широкоэкранный</PresentationFormat>
  <Paragraphs>43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npprimarymedium</vt:lpstr>
      <vt:lpstr>Times New Roman</vt:lpstr>
      <vt:lpstr>Тема Office</vt:lpstr>
      <vt:lpstr>      Проектирование и реализация рабочей программы              учебного предмета «Литературное чтение»              в  соответствии с обновленным ФГОС НОО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Computer3</cp:lastModifiedBy>
  <cp:revision>12</cp:revision>
  <dcterms:created xsi:type="dcterms:W3CDTF">2022-12-16T18:32:16Z</dcterms:created>
  <dcterms:modified xsi:type="dcterms:W3CDTF">2022-12-20T07:35:52Z</dcterms:modified>
</cp:coreProperties>
</file>