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1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009900"/>
    <a:srgbClr val="00CC00"/>
    <a:srgbClr val="99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688411-B6F9-426D-8DAE-9427DBAD3C48}" type="datetimeFigureOut">
              <a:rPr lang="ru-RU" smtClean="0"/>
              <a:pPr/>
              <a:t>09.11.2023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301F81-61F8-4B78-8B7F-3B902A33520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Подготовьте устные ответы на вопросы: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301F81-61F8-4B78-8B7F-3B902A335204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Причастия в отличие от прилагательных имеют: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301F81-61F8-4B78-8B7F-3B902A335204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С</a:t>
            </a:r>
            <a:r>
              <a:rPr lang="ru-RU" baseline="0" dirty="0" smtClean="0"/>
              <a:t> одним из причастий составьте предложение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301F81-61F8-4B78-8B7F-3B902A335204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2">
              <a:buFont typeface="Arial" pitchFamily="34" charset="0"/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301F81-61F8-4B78-8B7F-3B902A335204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00003-F1A5-4D9B-8BF1-A4111CB898B1}" type="datetimeFigureOut">
              <a:rPr lang="ru-RU" smtClean="0"/>
              <a:pPr/>
              <a:t>09.11.2023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93348-0D96-4D1F-B013-9C71B23B95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00003-F1A5-4D9B-8BF1-A4111CB898B1}" type="datetimeFigureOut">
              <a:rPr lang="ru-RU" smtClean="0"/>
              <a:pPr/>
              <a:t>09.11.2023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93348-0D96-4D1F-B013-9C71B23B95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00003-F1A5-4D9B-8BF1-A4111CB898B1}" type="datetimeFigureOut">
              <a:rPr lang="ru-RU" smtClean="0"/>
              <a:pPr/>
              <a:t>09.11.2023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93348-0D96-4D1F-B013-9C71B23B95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00003-F1A5-4D9B-8BF1-A4111CB898B1}" type="datetimeFigureOut">
              <a:rPr lang="ru-RU" smtClean="0"/>
              <a:pPr/>
              <a:t>09.11.2023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93348-0D96-4D1F-B013-9C71B23B95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00003-F1A5-4D9B-8BF1-A4111CB898B1}" type="datetimeFigureOut">
              <a:rPr lang="ru-RU" smtClean="0"/>
              <a:pPr/>
              <a:t>09.11.2023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93348-0D96-4D1F-B013-9C71B23B95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00003-F1A5-4D9B-8BF1-A4111CB898B1}" type="datetimeFigureOut">
              <a:rPr lang="ru-RU" smtClean="0"/>
              <a:pPr/>
              <a:t>09.11.2023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93348-0D96-4D1F-B013-9C71B23B95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00003-F1A5-4D9B-8BF1-A4111CB898B1}" type="datetimeFigureOut">
              <a:rPr lang="ru-RU" smtClean="0"/>
              <a:pPr/>
              <a:t>09.11.2023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93348-0D96-4D1F-B013-9C71B23B95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00003-F1A5-4D9B-8BF1-A4111CB898B1}" type="datetimeFigureOut">
              <a:rPr lang="ru-RU" smtClean="0"/>
              <a:pPr/>
              <a:t>09.11.2023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93348-0D96-4D1F-B013-9C71B23B95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00003-F1A5-4D9B-8BF1-A4111CB898B1}" type="datetimeFigureOut">
              <a:rPr lang="ru-RU" smtClean="0"/>
              <a:pPr/>
              <a:t>09.11.2023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93348-0D96-4D1F-B013-9C71B23B95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00003-F1A5-4D9B-8BF1-A4111CB898B1}" type="datetimeFigureOut">
              <a:rPr lang="ru-RU" smtClean="0"/>
              <a:pPr/>
              <a:t>09.11.2023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93348-0D96-4D1F-B013-9C71B23B95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00003-F1A5-4D9B-8BF1-A4111CB898B1}" type="datetimeFigureOut">
              <a:rPr lang="ru-RU" smtClean="0"/>
              <a:pPr/>
              <a:t>09.11.2023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93348-0D96-4D1F-B013-9C71B23B95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C00003-F1A5-4D9B-8BF1-A4111CB898B1}" type="datetimeFigureOut">
              <a:rPr lang="ru-RU" smtClean="0"/>
              <a:pPr/>
              <a:t>09.11.2023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793348-0D96-4D1F-B013-9C71B23B952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3" y="1196752"/>
            <a:ext cx="7488832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Засеянные пшеницей поля дали хороший урожай.</a:t>
            </a:r>
          </a:p>
          <a:p>
            <a:endParaRPr lang="ru-RU" sz="2400" dirty="0"/>
          </a:p>
          <a:p>
            <a:endParaRPr lang="ru-RU" sz="2400" dirty="0" smtClean="0"/>
          </a:p>
          <a:p>
            <a:r>
              <a:rPr lang="ru-RU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Поля, засеянные пшеницей, дали </a:t>
            </a:r>
            <a:r>
              <a:rPr lang="ru-RU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хороший </a:t>
            </a:r>
            <a:r>
              <a:rPr lang="ru-RU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урожай.</a:t>
            </a:r>
            <a:endParaRPr lang="ru-RU" sz="4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5474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642918"/>
            <a:ext cx="802194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/>
              <a:t>Подготовьте устные ответы на вопросы: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1643050"/>
            <a:ext cx="842968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Tx/>
              <a:buChar char="-"/>
            </a:pPr>
            <a:r>
              <a:rPr lang="ru-RU" sz="3600" dirty="0" smtClean="0">
                <a:solidFill>
                  <a:srgbClr val="0070C0"/>
                </a:solidFill>
              </a:rPr>
              <a:t> Что такое причастие?</a:t>
            </a:r>
          </a:p>
          <a:p>
            <a:pPr algn="just">
              <a:buFontTx/>
              <a:buChar char="-"/>
            </a:pPr>
            <a:r>
              <a:rPr lang="ru-RU" sz="3600" dirty="0" smtClean="0">
                <a:solidFill>
                  <a:srgbClr val="0070C0"/>
                </a:solidFill>
              </a:rPr>
              <a:t> Назовите морфологические признаки                 причастий.</a:t>
            </a:r>
          </a:p>
          <a:p>
            <a:pPr algn="just">
              <a:buFontTx/>
              <a:buChar char="-"/>
            </a:pPr>
            <a:r>
              <a:rPr lang="ru-RU" sz="3600" dirty="0" smtClean="0">
                <a:solidFill>
                  <a:srgbClr val="0070C0"/>
                </a:solidFill>
              </a:rPr>
              <a:t> Почему некоторые учёные относят     причастие к самостоятельной части речи, а другие считают  особой формой глагола?</a:t>
            </a:r>
          </a:p>
          <a:p>
            <a:pPr algn="just">
              <a:buFontTx/>
              <a:buChar char="-"/>
            </a:pPr>
            <a:r>
              <a:rPr lang="ru-RU" sz="3600" dirty="0" smtClean="0">
                <a:solidFill>
                  <a:srgbClr val="0070C0"/>
                </a:solidFill>
              </a:rPr>
              <a:t> Вспомните суффиксы причастий</a:t>
            </a:r>
            <a:r>
              <a:rPr lang="ru-RU" sz="3600" dirty="0" smtClean="0"/>
              <a:t>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85728"/>
            <a:ext cx="87154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9900CC"/>
                </a:solidFill>
              </a:rPr>
              <a:t>Причастия в отличие от прилагательных имеют:</a:t>
            </a:r>
            <a:endParaRPr lang="ru-RU" sz="3200" b="1" dirty="0">
              <a:solidFill>
                <a:srgbClr val="9900CC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1071546"/>
            <a:ext cx="871543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arabicParenR"/>
            </a:pPr>
            <a:r>
              <a:rPr lang="ru-RU" sz="3600" b="1" dirty="0" smtClean="0"/>
              <a:t>приставку   </a:t>
            </a:r>
            <a:r>
              <a:rPr lang="ru-RU" sz="3600" b="1" dirty="0" smtClean="0">
                <a:solidFill>
                  <a:srgbClr val="0033CC"/>
                </a:solidFill>
              </a:rPr>
              <a:t>сделанный     посиневший</a:t>
            </a:r>
          </a:p>
          <a:p>
            <a:pPr marL="514350" indent="-514350"/>
            <a:endParaRPr lang="ru-RU" sz="3600" b="1" dirty="0" smtClean="0">
              <a:solidFill>
                <a:srgbClr val="0033CC"/>
              </a:solidFill>
            </a:endParaRPr>
          </a:p>
          <a:p>
            <a:pPr marL="514350" indent="-514350">
              <a:buAutoNum type="arabicParenR" startAt="2"/>
            </a:pPr>
            <a:r>
              <a:rPr lang="ru-RU" sz="3600" b="1" dirty="0" smtClean="0"/>
              <a:t>-</a:t>
            </a:r>
            <a:r>
              <a:rPr lang="ru-RU" sz="3600" b="1" dirty="0" err="1" smtClean="0"/>
              <a:t>ова</a:t>
            </a:r>
            <a:r>
              <a:rPr lang="ru-RU" sz="3600" b="1" dirty="0" smtClean="0"/>
              <a:t>-, -</a:t>
            </a:r>
            <a:r>
              <a:rPr lang="ru-RU" sz="3600" b="1" dirty="0" err="1" smtClean="0"/>
              <a:t>ева</a:t>
            </a:r>
            <a:r>
              <a:rPr lang="ru-RU" sz="3600" b="1" dirty="0" smtClean="0"/>
              <a:t>-               </a:t>
            </a:r>
            <a:r>
              <a:rPr lang="ru-RU" sz="3600" b="1" dirty="0" smtClean="0">
                <a:solidFill>
                  <a:srgbClr val="0033CC"/>
                </a:solidFill>
              </a:rPr>
              <a:t>организованный</a:t>
            </a:r>
          </a:p>
          <a:p>
            <a:pPr marL="514350" indent="-514350">
              <a:buAutoNum type="arabicParenR" startAt="2"/>
            </a:pPr>
            <a:endParaRPr lang="ru-RU" sz="3600" b="1" dirty="0" smtClean="0">
              <a:solidFill>
                <a:srgbClr val="0033CC"/>
              </a:solidFill>
            </a:endParaRPr>
          </a:p>
          <a:p>
            <a:pPr marL="514350" indent="-514350"/>
            <a:r>
              <a:rPr lang="ru-RU" sz="3600" b="1" dirty="0" smtClean="0">
                <a:solidFill>
                  <a:srgbClr val="0033CC"/>
                </a:solidFill>
              </a:rPr>
              <a:t>                                         сформированный</a:t>
            </a:r>
          </a:p>
          <a:p>
            <a:pPr marL="514350" indent="-514350">
              <a:buAutoNum type="arabicParenR" startAt="3"/>
            </a:pPr>
            <a:r>
              <a:rPr lang="ru-RU" sz="3600" b="1" dirty="0" smtClean="0"/>
              <a:t>зависимое слово</a:t>
            </a:r>
          </a:p>
          <a:p>
            <a:pPr marL="514350" indent="-514350"/>
            <a:r>
              <a:rPr lang="ru-RU" sz="3600" b="1" dirty="0" smtClean="0"/>
              <a:t> </a:t>
            </a:r>
          </a:p>
          <a:p>
            <a:pPr marL="514350" indent="-514350" algn="ctr"/>
            <a:r>
              <a:rPr lang="ru-RU" sz="3600" b="1" dirty="0" smtClean="0"/>
              <a:t> </a:t>
            </a:r>
            <a:r>
              <a:rPr lang="ru-RU" sz="3600" b="1" dirty="0" smtClean="0">
                <a:solidFill>
                  <a:srgbClr val="0033CC"/>
                </a:solidFill>
              </a:rPr>
              <a:t>читающий </a:t>
            </a:r>
            <a:r>
              <a:rPr lang="ru-RU" sz="3600" b="1" dirty="0" smtClean="0"/>
              <a:t>(что?) </a:t>
            </a:r>
            <a:r>
              <a:rPr lang="ru-RU" sz="3600" b="1" dirty="0" smtClean="0">
                <a:solidFill>
                  <a:srgbClr val="0033CC"/>
                </a:solidFill>
              </a:rPr>
              <a:t>книгу</a:t>
            </a:r>
          </a:p>
          <a:p>
            <a:pPr marL="514350" indent="-514350"/>
            <a:endParaRPr lang="ru-RU" sz="3600" b="1" dirty="0" smtClean="0">
              <a:solidFill>
                <a:srgbClr val="0033CC"/>
              </a:solidFill>
            </a:endParaRPr>
          </a:p>
          <a:p>
            <a:pPr marL="514350" indent="-514350" algn="ctr"/>
            <a:r>
              <a:rPr lang="ru-RU" sz="3600" b="1" dirty="0" smtClean="0">
                <a:solidFill>
                  <a:srgbClr val="0033CC"/>
                </a:solidFill>
              </a:rPr>
              <a:t>насыщенный </a:t>
            </a:r>
            <a:r>
              <a:rPr lang="ru-RU" sz="3600" b="1" dirty="0" smtClean="0"/>
              <a:t>(чем?) </a:t>
            </a:r>
            <a:r>
              <a:rPr lang="ru-RU" sz="3600" b="1" dirty="0" smtClean="0">
                <a:solidFill>
                  <a:srgbClr val="0033CC"/>
                </a:solidFill>
              </a:rPr>
              <a:t>росой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715008" y="285728"/>
            <a:ext cx="798617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 smtClean="0">
                <a:solidFill>
                  <a:srgbClr val="FF0000"/>
                </a:solidFill>
              </a:rPr>
              <a:t>¬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488" y="571480"/>
            <a:ext cx="644728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dirty="0" smtClean="0">
                <a:solidFill>
                  <a:srgbClr val="FF0000"/>
                </a:solidFill>
              </a:rPr>
              <a:t>¬</a:t>
            </a:r>
            <a:endParaRPr lang="ru-RU" sz="7200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929322" y="1142984"/>
            <a:ext cx="926857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 smtClean="0">
                <a:solidFill>
                  <a:srgbClr val="FF0000"/>
                </a:solidFill>
                <a:sym typeface="Symbol"/>
              </a:rPr>
              <a:t>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215074" y="2285992"/>
            <a:ext cx="926857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 smtClean="0">
                <a:solidFill>
                  <a:srgbClr val="FF0000"/>
                </a:solidFill>
                <a:sym typeface="Symbol"/>
              </a:rPr>
              <a:t>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643702" y="1428736"/>
            <a:ext cx="71365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7200" dirty="0" smtClean="0">
                <a:solidFill>
                  <a:srgbClr val="FF0000"/>
                </a:solidFill>
                <a:sym typeface="Symbol"/>
              </a:rPr>
              <a:t>Λ</a:t>
            </a:r>
            <a:endParaRPr lang="ru-RU" sz="7200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929454" y="2571744"/>
            <a:ext cx="71365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7200" dirty="0" smtClean="0">
                <a:solidFill>
                  <a:srgbClr val="FF0000"/>
                </a:solidFill>
                <a:sym typeface="Symbol"/>
              </a:rPr>
              <a:t>Λ</a:t>
            </a:r>
            <a:endParaRPr lang="ru-RU" sz="7200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143372" y="428604"/>
            <a:ext cx="71365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7200" dirty="0" smtClean="0">
                <a:solidFill>
                  <a:srgbClr val="FF0000"/>
                </a:solidFill>
                <a:sym typeface="Symbol"/>
              </a:rPr>
              <a:t>Λ</a:t>
            </a:r>
            <a:endParaRPr lang="ru-RU" sz="7200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215206" y="428604"/>
            <a:ext cx="71365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7200" dirty="0" smtClean="0">
                <a:solidFill>
                  <a:srgbClr val="FF0000"/>
                </a:solidFill>
                <a:sym typeface="Symbol"/>
              </a:rPr>
              <a:t>Λ</a:t>
            </a:r>
            <a:endParaRPr lang="ru-RU" sz="7200" dirty="0">
              <a:solidFill>
                <a:srgbClr val="FF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071802" y="3929066"/>
            <a:ext cx="926857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 smtClean="0">
                <a:solidFill>
                  <a:srgbClr val="FF0000"/>
                </a:solidFill>
                <a:sym typeface="Symbol"/>
              </a:rPr>
              <a:t>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143240" y="5000636"/>
            <a:ext cx="926857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 smtClean="0">
                <a:solidFill>
                  <a:srgbClr val="FF0000"/>
                </a:solidFill>
                <a:sym typeface="Symbol"/>
              </a:rPr>
              <a:t>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000232" y="1142984"/>
            <a:ext cx="926857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 smtClean="0">
                <a:sym typeface="Symbol"/>
              </a:rPr>
              <a:t></a:t>
            </a:r>
            <a:endParaRPr lang="ru-RU" sz="96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857224" y="1214422"/>
            <a:ext cx="926857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 smtClean="0">
                <a:sym typeface="Symbol"/>
              </a:rPr>
              <a:t></a:t>
            </a:r>
            <a:endParaRPr lang="ru-RU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85728"/>
            <a:ext cx="864399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/>
              <a:t>Задание 1.</a:t>
            </a:r>
            <a:r>
              <a:rPr lang="ru-RU" sz="2400" dirty="0" smtClean="0"/>
              <a:t> </a:t>
            </a:r>
            <a:r>
              <a:rPr lang="ru-RU" sz="2400" i="1" dirty="0" smtClean="0"/>
              <a:t>Распределите слова в 2 колонки (прил. и </a:t>
            </a:r>
            <a:r>
              <a:rPr lang="ru-RU" sz="2400" i="1" dirty="0" err="1" smtClean="0"/>
              <a:t>прич</a:t>
            </a:r>
            <a:r>
              <a:rPr lang="ru-RU" sz="2400" i="1" dirty="0" smtClean="0"/>
              <a:t>.), выделите суффиксы.</a:t>
            </a:r>
            <a:endParaRPr lang="ru-RU" sz="2400" i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1214422"/>
            <a:ext cx="807249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solidFill>
                  <a:srgbClr val="009900"/>
                </a:solidFill>
              </a:rPr>
              <a:t>Прилагательные                     Причастия </a:t>
            </a:r>
            <a:endParaRPr lang="ru-RU" sz="2800" dirty="0">
              <a:solidFill>
                <a:srgbClr val="0099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2000240"/>
            <a:ext cx="22145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solidFill>
                  <a:srgbClr val="0033CC"/>
                </a:solidFill>
              </a:rPr>
              <a:t>утомлённый </a:t>
            </a:r>
            <a:endParaRPr lang="ru-RU" sz="2800" dirty="0">
              <a:solidFill>
                <a:srgbClr val="0033CC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2714620"/>
            <a:ext cx="321471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solidFill>
                  <a:srgbClr val="0033CC"/>
                </a:solidFill>
              </a:rPr>
              <a:t>плохо воспитанный </a:t>
            </a:r>
            <a:endParaRPr lang="ru-RU" sz="2800" dirty="0">
              <a:solidFill>
                <a:srgbClr val="0033CC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86314" y="2000240"/>
            <a:ext cx="25717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solidFill>
                  <a:srgbClr val="0033CC"/>
                </a:solidFill>
              </a:rPr>
              <a:t>действовавший </a:t>
            </a:r>
            <a:endParaRPr lang="ru-RU" sz="2800" dirty="0">
              <a:solidFill>
                <a:srgbClr val="0033CC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86314" y="2714620"/>
            <a:ext cx="25717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solidFill>
                  <a:srgbClr val="0033CC"/>
                </a:solidFill>
              </a:rPr>
              <a:t>торжественный </a:t>
            </a:r>
            <a:endParaRPr lang="ru-RU" sz="2800" dirty="0">
              <a:solidFill>
                <a:srgbClr val="0033CC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786314" y="3357562"/>
            <a:ext cx="292895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solidFill>
                  <a:srgbClr val="0033CC"/>
                </a:solidFill>
              </a:rPr>
              <a:t>государственный </a:t>
            </a:r>
            <a:endParaRPr lang="ru-RU" sz="2800" dirty="0">
              <a:solidFill>
                <a:srgbClr val="0033CC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42910" y="3357562"/>
            <a:ext cx="25717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solidFill>
                  <a:srgbClr val="0033CC"/>
                </a:solidFill>
              </a:rPr>
              <a:t> </a:t>
            </a:r>
            <a:endParaRPr lang="ru-RU" sz="2800" dirty="0">
              <a:solidFill>
                <a:srgbClr val="0033CC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42910" y="3357562"/>
            <a:ext cx="21431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solidFill>
                  <a:srgbClr val="0033CC"/>
                </a:solidFill>
              </a:rPr>
              <a:t>сломленный </a:t>
            </a:r>
            <a:endParaRPr lang="ru-RU" sz="2800" dirty="0">
              <a:solidFill>
                <a:srgbClr val="0033CC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786314" y="4286256"/>
            <a:ext cx="292895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solidFill>
                  <a:srgbClr val="0033CC"/>
                </a:solidFill>
              </a:rPr>
              <a:t>жизненный </a:t>
            </a:r>
            <a:endParaRPr lang="ru-RU" sz="2800" dirty="0">
              <a:solidFill>
                <a:srgbClr val="0033CC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14348" y="4286256"/>
            <a:ext cx="292895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solidFill>
                  <a:srgbClr val="0033CC"/>
                </a:solidFill>
              </a:rPr>
              <a:t>утренний </a:t>
            </a:r>
            <a:endParaRPr lang="ru-RU" sz="2800" dirty="0">
              <a:solidFill>
                <a:srgbClr val="0033CC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138523" y="977942"/>
            <a:ext cx="926857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 smtClean="0">
                <a:solidFill>
                  <a:srgbClr val="FF0000"/>
                </a:solidFill>
                <a:sym typeface="Symbol"/>
              </a:rPr>
              <a:t>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143108" y="1214422"/>
            <a:ext cx="18473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7200" dirty="0">
              <a:solidFill>
                <a:srgbClr val="FF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594663" y="1691334"/>
            <a:ext cx="926857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 smtClean="0">
                <a:solidFill>
                  <a:srgbClr val="FF0000"/>
                </a:solidFill>
                <a:sym typeface="Symbol"/>
              </a:rPr>
              <a:t>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138523" y="1971579"/>
            <a:ext cx="71365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dirty="0" smtClean="0">
                <a:solidFill>
                  <a:srgbClr val="FF0000"/>
                </a:solidFill>
                <a:sym typeface="Symbol"/>
              </a:rPr>
              <a:t>Λ</a:t>
            </a:r>
            <a:endParaRPr lang="ru-RU" sz="7200" dirty="0">
              <a:solidFill>
                <a:srgbClr val="FF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589722" y="2311122"/>
            <a:ext cx="926857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 smtClean="0">
                <a:solidFill>
                  <a:srgbClr val="FF0000"/>
                </a:solidFill>
                <a:sym typeface="Symbol"/>
              </a:rPr>
              <a:t>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406228" y="2382560"/>
            <a:ext cx="926857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 smtClean="0">
                <a:solidFill>
                  <a:srgbClr val="FF0000"/>
                </a:solidFill>
                <a:sym typeface="Symbol"/>
              </a:rPr>
              <a:t>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168690" y="3287112"/>
            <a:ext cx="926857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 smtClean="0">
                <a:solidFill>
                  <a:srgbClr val="FF0000"/>
                </a:solidFill>
                <a:sym typeface="Symbol"/>
              </a:rPr>
              <a:t>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620771" y="3590512"/>
            <a:ext cx="71365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dirty="0" smtClean="0">
                <a:solidFill>
                  <a:srgbClr val="FF0000"/>
                </a:solidFill>
                <a:sym typeface="Symbol"/>
              </a:rPr>
              <a:t>Λ</a:t>
            </a:r>
            <a:endParaRPr lang="ru-RU" sz="7200" dirty="0">
              <a:solidFill>
                <a:srgbClr val="FF0000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556687" y="936081"/>
            <a:ext cx="926857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 smtClean="0">
                <a:solidFill>
                  <a:srgbClr val="FF0000"/>
                </a:solidFill>
                <a:sym typeface="Symbol"/>
              </a:rPr>
              <a:t>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642910" y="5000636"/>
            <a:ext cx="7429552" cy="523220"/>
          </a:xfrm>
          <a:prstGeom prst="rect">
            <a:avLst/>
          </a:prstGeom>
          <a:solidFill>
            <a:srgbClr val="FFFF00"/>
          </a:solidFill>
          <a:ln>
            <a:solidFill>
              <a:srgbClr val="0033CC"/>
            </a:solidFill>
          </a:ln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dirty="0" smtClean="0"/>
              <a:t>С одним из причастий составьте предложение.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3785 0.00208 C 0.33264 0.00208 0.42743 0.00208 0.46528 0.00208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4" y="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0538 0.00301 L -0.45538 0.00301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1458 0.00301 L 0.46458 0.00301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092 0.0037 L -0.4592 0.0037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0226 0.0037 L 0.45226 0.0037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9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1.11111E-6 L -0.4401 -0.34375 " pathEditMode="relative" rAng="0" ptsTypes="AA">
                                      <p:cBhvr>
                                        <p:cTn id="7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0" y="-172"/>
                                    </p:animMotion>
                                  </p:childTnLst>
                                </p:cTn>
                              </p:par>
                              <p:par>
                                <p:cTn id="7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47 0.00208 L -0.00747 0.33541 " pathEditMode="relative" rAng="0" ptsTypes="AA">
                                      <p:cBhvr>
                                        <p:cTn id="7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  <p:par>
                                <p:cTn id="7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10" grpId="0"/>
      <p:bldP spid="11" grpId="0"/>
      <p:bldP spid="13" grpId="0"/>
      <p:bldP spid="14" grpId="0"/>
      <p:bldP spid="15" grpId="0"/>
      <p:bldP spid="16" grpId="0"/>
      <p:bldP spid="17" grpId="0"/>
      <p:bldP spid="19" grpId="0"/>
      <p:bldP spid="21" grpId="0"/>
      <p:bldP spid="22" grpId="0"/>
      <p:bldP spid="23" grpId="0"/>
      <p:bldP spid="2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357166"/>
            <a:ext cx="84296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/>
              <a:t>Задание 3.</a:t>
            </a:r>
            <a:r>
              <a:rPr lang="ru-RU" sz="2400" i="1" dirty="0" smtClean="0"/>
              <a:t> Определите все признаки прилагательных у данных причастий.</a:t>
            </a:r>
            <a:endParaRPr lang="ru-RU" sz="2400" i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1285860"/>
            <a:ext cx="221456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33CC"/>
                </a:solidFill>
              </a:rPr>
              <a:t>колющийся</a:t>
            </a:r>
            <a:endParaRPr lang="ru-RU" sz="3200" dirty="0">
              <a:solidFill>
                <a:srgbClr val="0033CC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2285992"/>
            <a:ext cx="271464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33CC"/>
                </a:solidFill>
              </a:rPr>
              <a:t>плескавшееся</a:t>
            </a:r>
            <a:endParaRPr lang="ru-RU" sz="3200" dirty="0">
              <a:solidFill>
                <a:srgbClr val="0033CC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3286124"/>
            <a:ext cx="22860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33CC"/>
                </a:solidFill>
              </a:rPr>
              <a:t>желтеющей</a:t>
            </a:r>
            <a:endParaRPr lang="ru-RU" sz="3200" dirty="0">
              <a:solidFill>
                <a:srgbClr val="0033CC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4429132"/>
            <a:ext cx="25717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33CC"/>
                </a:solidFill>
              </a:rPr>
              <a:t>участвующим</a:t>
            </a:r>
            <a:endParaRPr lang="ru-RU" sz="3200" dirty="0">
              <a:solidFill>
                <a:srgbClr val="0033CC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714612" y="1285860"/>
            <a:ext cx="421484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(какой? </a:t>
            </a:r>
            <a:r>
              <a:rPr lang="ru-RU" sz="3200" dirty="0" err="1" smtClean="0">
                <a:solidFill>
                  <a:srgbClr val="FF0000"/>
                </a:solidFill>
              </a:rPr>
              <a:t>ед.ч.,м.р</a:t>
            </a:r>
            <a:r>
              <a:rPr lang="ru-RU" sz="3200" dirty="0" smtClean="0">
                <a:solidFill>
                  <a:srgbClr val="FF0000"/>
                </a:solidFill>
              </a:rPr>
              <a:t>., </a:t>
            </a:r>
            <a:r>
              <a:rPr lang="ru-RU" sz="3200" dirty="0" err="1" smtClean="0">
                <a:solidFill>
                  <a:srgbClr val="FF0000"/>
                </a:solidFill>
              </a:rPr>
              <a:t>И.п</a:t>
            </a:r>
            <a:r>
              <a:rPr lang="ru-RU" sz="3200" dirty="0" smtClean="0">
                <a:solidFill>
                  <a:srgbClr val="FF0000"/>
                </a:solidFill>
              </a:rPr>
              <a:t>)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071802" y="2285992"/>
            <a:ext cx="421484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(какое? </a:t>
            </a:r>
            <a:r>
              <a:rPr lang="ru-RU" sz="3200" dirty="0" err="1" smtClean="0">
                <a:solidFill>
                  <a:srgbClr val="FF0000"/>
                </a:solidFill>
              </a:rPr>
              <a:t>ед.ч.,ср.р</a:t>
            </a:r>
            <a:r>
              <a:rPr lang="ru-RU" sz="3200" dirty="0" smtClean="0">
                <a:solidFill>
                  <a:srgbClr val="FF0000"/>
                </a:solidFill>
              </a:rPr>
              <a:t>., </a:t>
            </a:r>
            <a:r>
              <a:rPr lang="ru-RU" sz="3200" dirty="0" err="1" smtClean="0">
                <a:solidFill>
                  <a:srgbClr val="FF0000"/>
                </a:solidFill>
              </a:rPr>
              <a:t>И.п</a:t>
            </a:r>
            <a:r>
              <a:rPr lang="ru-RU" sz="3200" dirty="0" smtClean="0">
                <a:solidFill>
                  <a:srgbClr val="FF0000"/>
                </a:solidFill>
              </a:rPr>
              <a:t>)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786050" y="3286124"/>
            <a:ext cx="421484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(какой? </a:t>
            </a:r>
            <a:r>
              <a:rPr lang="ru-RU" sz="3200" dirty="0" err="1" smtClean="0">
                <a:solidFill>
                  <a:srgbClr val="FF0000"/>
                </a:solidFill>
              </a:rPr>
              <a:t>ед.ч.,ж.р</a:t>
            </a:r>
            <a:r>
              <a:rPr lang="ru-RU" sz="3200" dirty="0" smtClean="0">
                <a:solidFill>
                  <a:srgbClr val="FF0000"/>
                </a:solidFill>
              </a:rPr>
              <a:t>., </a:t>
            </a:r>
            <a:r>
              <a:rPr lang="ru-RU" sz="3200" dirty="0" err="1" smtClean="0">
                <a:solidFill>
                  <a:srgbClr val="FF0000"/>
                </a:solidFill>
              </a:rPr>
              <a:t>Р.п</a:t>
            </a:r>
            <a:r>
              <a:rPr lang="ru-RU" sz="3200" dirty="0" smtClean="0">
                <a:solidFill>
                  <a:srgbClr val="FF0000"/>
                </a:solidFill>
              </a:rPr>
              <a:t>)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000364" y="4429132"/>
            <a:ext cx="421484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(каким? мн.ч., </a:t>
            </a:r>
            <a:r>
              <a:rPr lang="ru-RU" sz="3200" dirty="0" err="1" smtClean="0">
                <a:solidFill>
                  <a:srgbClr val="FF0000"/>
                </a:solidFill>
              </a:rPr>
              <a:t>Д.п</a:t>
            </a:r>
            <a:r>
              <a:rPr lang="ru-RU" sz="3200" dirty="0" smtClean="0">
                <a:solidFill>
                  <a:srgbClr val="FF0000"/>
                </a:solidFill>
              </a:rPr>
              <a:t>)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714480" y="3500438"/>
            <a:ext cx="85725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800" dirty="0" smtClean="0">
                <a:solidFill>
                  <a:srgbClr val="FF0000"/>
                </a:solidFill>
                <a:sym typeface="Symbol"/>
              </a:rPr>
              <a:t></a:t>
            </a:r>
            <a:endParaRPr lang="ru-RU" sz="8800" dirty="0">
              <a:solidFill>
                <a:srgbClr val="FF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500166" y="2357430"/>
            <a:ext cx="85725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800" dirty="0" smtClean="0">
                <a:solidFill>
                  <a:srgbClr val="FF0000"/>
                </a:solidFill>
                <a:sym typeface="Symbol"/>
              </a:rPr>
              <a:t></a:t>
            </a:r>
            <a:endParaRPr lang="ru-RU" sz="8800" dirty="0">
              <a:solidFill>
                <a:srgbClr val="FF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500166" y="1357298"/>
            <a:ext cx="85725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800" dirty="0" smtClean="0">
                <a:solidFill>
                  <a:srgbClr val="FF0000"/>
                </a:solidFill>
                <a:sym typeface="Symbol"/>
              </a:rPr>
              <a:t></a:t>
            </a:r>
            <a:endParaRPr lang="ru-RU" sz="8800" dirty="0">
              <a:solidFill>
                <a:srgbClr val="FF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000100" y="428604"/>
            <a:ext cx="85725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800" dirty="0" smtClean="0">
                <a:solidFill>
                  <a:srgbClr val="FF0000"/>
                </a:solidFill>
                <a:sym typeface="Symbol"/>
              </a:rPr>
              <a:t></a:t>
            </a:r>
            <a:endParaRPr lang="ru-RU" sz="8800" dirty="0">
              <a:solidFill>
                <a:srgbClr val="FF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214414" y="5429264"/>
            <a:ext cx="6786610" cy="584775"/>
          </a:xfrm>
          <a:prstGeom prst="rect">
            <a:avLst/>
          </a:prstGeom>
          <a:solidFill>
            <a:srgbClr val="FFFF00"/>
          </a:solidFill>
          <a:ln>
            <a:solidFill>
              <a:srgbClr val="0033CC"/>
            </a:solidFill>
          </a:ln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dirty="0" smtClean="0"/>
              <a:t>Разберите эти причастия по составу.</a:t>
            </a:r>
            <a:endParaRPr lang="ru-RU" sz="3200" dirty="0"/>
          </a:p>
        </p:txBody>
      </p:sp>
      <p:sp>
        <p:nvSpPr>
          <p:cNvPr id="18" name="Дуга 17"/>
          <p:cNvSpPr/>
          <p:nvPr/>
        </p:nvSpPr>
        <p:spPr>
          <a:xfrm rot="9237549">
            <a:off x="7715272" y="2571744"/>
            <a:ext cx="914400" cy="914400"/>
          </a:xfrm>
          <a:prstGeom prst="arc">
            <a:avLst>
              <a:gd name="adj1" fmla="val 21458490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2500298" y="1714488"/>
            <a:ext cx="85725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dirty="0" smtClean="0">
                <a:solidFill>
                  <a:srgbClr val="FF0000"/>
                </a:solidFill>
                <a:sym typeface="Symbol"/>
              </a:rPr>
              <a:t>Λ</a:t>
            </a: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714480" y="1357298"/>
            <a:ext cx="485772" cy="50006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2143108" y="2357430"/>
            <a:ext cx="485772" cy="50006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2143108" y="3357562"/>
            <a:ext cx="485772" cy="50006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2428860" y="4500570"/>
            <a:ext cx="485772" cy="50006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2071670" y="714356"/>
            <a:ext cx="85725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dirty="0" smtClean="0">
                <a:solidFill>
                  <a:srgbClr val="FF0000"/>
                </a:solidFill>
                <a:sym typeface="Symbol"/>
              </a:rPr>
              <a:t>Λ</a:t>
            </a: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 rot="16200000">
            <a:off x="508929" y="1419841"/>
            <a:ext cx="85725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800" dirty="0" smtClean="0">
                <a:solidFill>
                  <a:srgbClr val="FF0000"/>
                </a:solidFill>
                <a:sym typeface="Symbol"/>
              </a:rPr>
              <a:t></a:t>
            </a:r>
            <a:endParaRPr lang="ru-RU" sz="8800" dirty="0">
              <a:solidFill>
                <a:srgbClr val="FF0000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 rot="16200000">
            <a:off x="294647" y="2491411"/>
            <a:ext cx="85725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800" dirty="0" smtClean="0">
                <a:solidFill>
                  <a:srgbClr val="FF0000"/>
                </a:solidFill>
                <a:sym typeface="Symbol"/>
              </a:rPr>
              <a:t></a:t>
            </a:r>
            <a:endParaRPr lang="ru-RU" sz="8800" dirty="0">
              <a:solidFill>
                <a:srgbClr val="FF0000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 rot="16200000">
            <a:off x="508929" y="3634419"/>
            <a:ext cx="85725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800" dirty="0" smtClean="0">
                <a:solidFill>
                  <a:srgbClr val="FF0000"/>
                </a:solidFill>
                <a:sym typeface="Symbol"/>
              </a:rPr>
              <a:t></a:t>
            </a:r>
            <a:endParaRPr lang="ru-RU" sz="8800" dirty="0">
              <a:solidFill>
                <a:srgbClr val="FF0000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 rot="16200000">
            <a:off x="339652" y="660424"/>
            <a:ext cx="85725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dirty="0" smtClean="0">
                <a:solidFill>
                  <a:srgbClr val="FF0000"/>
                </a:solidFill>
                <a:sym typeface="Symbol"/>
              </a:rPr>
              <a:t></a:t>
            </a: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142976" y="2714620"/>
            <a:ext cx="85725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dirty="0" smtClean="0">
                <a:solidFill>
                  <a:srgbClr val="FF0000"/>
                </a:solidFill>
                <a:sym typeface="Symbol"/>
              </a:rPr>
              <a:t>Λ</a:t>
            </a: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1357290" y="3786190"/>
            <a:ext cx="85725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dirty="0" smtClean="0">
                <a:solidFill>
                  <a:srgbClr val="FF0000"/>
                </a:solidFill>
                <a:sym typeface="Symbol"/>
              </a:rPr>
              <a:t>Λ</a:t>
            </a:r>
            <a:endParaRPr lang="ru-RU" sz="6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2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2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2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2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1" presetID="2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1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6" grpId="0" animBg="1"/>
      <p:bldP spid="19" grpId="1"/>
      <p:bldP spid="20" grpId="0" animBg="1"/>
      <p:bldP spid="23" grpId="0" animBg="1"/>
      <p:bldP spid="24" grpId="0" animBg="1"/>
      <p:bldP spid="25" grpId="0" animBg="1"/>
      <p:bldP spid="26" grpId="0"/>
      <p:bldP spid="27" grpId="1"/>
      <p:bldP spid="28" grpId="1"/>
      <p:bldP spid="29" grpId="1"/>
      <p:bldP spid="30" grpId="0"/>
      <p:bldP spid="31" grpId="1"/>
      <p:bldP spid="32" grpId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234</Words>
  <Application>Microsoft Office PowerPoint</Application>
  <PresentationFormat>Экран (4:3)</PresentationFormat>
  <Paragraphs>81</Paragraphs>
  <Slides>5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Symbol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Win10</cp:lastModifiedBy>
  <cp:revision>22</cp:revision>
  <dcterms:created xsi:type="dcterms:W3CDTF">2010-02-01T14:47:19Z</dcterms:created>
  <dcterms:modified xsi:type="dcterms:W3CDTF">2023-11-09T06:12:54Z</dcterms:modified>
</cp:coreProperties>
</file>